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330" r:id="rId4"/>
    <p:sldId id="257" r:id="rId5"/>
    <p:sldId id="267" r:id="rId6"/>
    <p:sldId id="268" r:id="rId7"/>
    <p:sldId id="331" r:id="rId8"/>
    <p:sldId id="273" r:id="rId9"/>
    <p:sldId id="285" r:id="rId10"/>
    <p:sldId id="286" r:id="rId11"/>
    <p:sldId id="287" r:id="rId12"/>
    <p:sldId id="288" r:id="rId13"/>
    <p:sldId id="291" r:id="rId14"/>
    <p:sldId id="292" r:id="rId15"/>
    <p:sldId id="295" r:id="rId16"/>
    <p:sldId id="296" r:id="rId17"/>
    <p:sldId id="274" r:id="rId18"/>
    <p:sldId id="275" r:id="rId19"/>
    <p:sldId id="284" r:id="rId20"/>
    <p:sldId id="276" r:id="rId21"/>
    <p:sldId id="278" r:id="rId22"/>
    <p:sldId id="280" r:id="rId23"/>
    <p:sldId id="281" r:id="rId24"/>
    <p:sldId id="262" r:id="rId25"/>
    <p:sldId id="271" r:id="rId26"/>
    <p:sldId id="325" r:id="rId27"/>
    <p:sldId id="326" r:id="rId28"/>
    <p:sldId id="303" r:id="rId29"/>
    <p:sldId id="307" r:id="rId30"/>
    <p:sldId id="317" r:id="rId31"/>
    <p:sldId id="323" r:id="rId32"/>
    <p:sldId id="322" r:id="rId33"/>
    <p:sldId id="321" r:id="rId34"/>
    <p:sldId id="329" r:id="rId35"/>
    <p:sldId id="324" r:id="rId36"/>
    <p:sldId id="328" r:id="rId37"/>
    <p:sldId id="302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42" d="100"/>
          <a:sy n="142" d="100"/>
        </p:scale>
        <p:origin x="-660" y="-108"/>
      </p:cViewPr>
      <p:guideLst>
        <p:guide orient="horz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3E7A9-702B-412D-A699-A82C7EBAC2B8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7B608-6A9D-489E-9F41-EACA57280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3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7B608-6A9D-489E-9F41-EACA572805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9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7B608-6A9D-489E-9F41-EACA572805D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5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7B608-6A9D-489E-9F41-EACA572805D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88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7B608-6A9D-489E-9F41-EACA572805D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8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7B608-6A9D-489E-9F41-EACA572805D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8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7B608-6A9D-489E-9F41-EACA572805D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7B608-6A9D-489E-9F41-EACA572805D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0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8C68-5AB9-43EA-AF08-A30926D721FE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4467-6436-4B2B-8862-25C528C1FB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1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8C68-5AB9-43EA-AF08-A30926D721FE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4467-6436-4B2B-8862-25C528C1FB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8C68-5AB9-43EA-AF08-A30926D721FE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4467-6436-4B2B-8862-25C528C1FB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3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8C68-5AB9-43EA-AF08-A30926D721FE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4467-6436-4B2B-8862-25C528C1FB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8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8C68-5AB9-43EA-AF08-A30926D721FE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4467-6436-4B2B-8862-25C528C1FB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9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8C68-5AB9-43EA-AF08-A30926D721FE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4467-6436-4B2B-8862-25C528C1FB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6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8C68-5AB9-43EA-AF08-A30926D721FE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4467-6436-4B2B-8862-25C528C1FB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4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8C68-5AB9-43EA-AF08-A30926D721FE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4467-6436-4B2B-8862-25C528C1FB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15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8C68-5AB9-43EA-AF08-A30926D721FE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4467-6436-4B2B-8862-25C528C1FB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5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8C68-5AB9-43EA-AF08-A30926D721FE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4467-6436-4B2B-8862-25C528C1FB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7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98C68-5AB9-43EA-AF08-A30926D721FE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54467-6436-4B2B-8862-25C528C1FB0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152650" y="763238"/>
            <a:ext cx="5514975" cy="3222271"/>
            <a:chOff x="2152650" y="763238"/>
            <a:chExt cx="5514975" cy="3222271"/>
          </a:xfrm>
        </p:grpSpPr>
        <p:sp>
          <p:nvSpPr>
            <p:cNvPr id="27" name="Rectangle 26"/>
            <p:cNvSpPr/>
            <p:nvPr/>
          </p:nvSpPr>
          <p:spPr>
            <a:xfrm>
              <a:off x="2152650" y="3078930"/>
              <a:ext cx="35984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Faster MATLAB® through GPU computing</a:t>
              </a:r>
              <a:endParaRPr lang="en-US" sz="16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247179" y="3405577"/>
              <a:ext cx="1656921" cy="65895"/>
              <a:chOff x="7149955" y="1491390"/>
              <a:chExt cx="1640514" cy="34256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875262" y="1491390"/>
                <a:ext cx="227685" cy="34256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7149955" y="1491390"/>
                <a:ext cx="227685" cy="342560"/>
              </a:xfrm>
              <a:prstGeom prst="roundRect">
                <a:avLst/>
              </a:prstGeom>
              <a:solidFill>
                <a:srgbClr val="E4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531905" y="1491390"/>
                <a:ext cx="227685" cy="34256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8216790" y="1491390"/>
                <a:ext cx="227685" cy="34256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8562784" y="1491390"/>
                <a:ext cx="227685" cy="34256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63" y="763238"/>
              <a:ext cx="4098262" cy="3222271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 userDrawn="1"/>
        </p:nvSpPr>
        <p:spPr>
          <a:xfrm>
            <a:off x="2047154" y="682829"/>
            <a:ext cx="5686425" cy="3454831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1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dl-web.dropbox.com/get/marketing/Images/LogoJacket/libjacket_logo_inverted.png?w=d20a71a7"/>
          <p:cNvSpPr>
            <a:spLocks noChangeAspect="1" noChangeArrowheads="1"/>
          </p:cNvSpPr>
          <p:nvPr/>
        </p:nvSpPr>
        <p:spPr bwMode="auto">
          <a:xfrm>
            <a:off x="63500" y="-136525"/>
            <a:ext cx="88773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333928" y="978889"/>
            <a:ext cx="6476144" cy="3185722"/>
            <a:chOff x="1333928" y="978889"/>
            <a:chExt cx="6476144" cy="3185722"/>
          </a:xfrm>
        </p:grpSpPr>
        <p:sp>
          <p:nvSpPr>
            <p:cNvPr id="16" name="Rectangle 15"/>
            <p:cNvSpPr/>
            <p:nvPr/>
          </p:nvSpPr>
          <p:spPr>
            <a:xfrm>
              <a:off x="2152650" y="3772069"/>
              <a:ext cx="22887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Productive GPU Software</a:t>
              </a:r>
              <a:endParaRPr lang="en-US" sz="16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247179" y="4098716"/>
              <a:ext cx="1656921" cy="65895"/>
              <a:chOff x="7149955" y="1491390"/>
              <a:chExt cx="1640514" cy="342560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7875262" y="1491390"/>
                <a:ext cx="227685" cy="34256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7149955" y="1491390"/>
                <a:ext cx="227685" cy="342560"/>
              </a:xfrm>
              <a:prstGeom prst="roundRect">
                <a:avLst/>
              </a:prstGeom>
              <a:solidFill>
                <a:srgbClr val="E4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531905" y="1491390"/>
                <a:ext cx="227685" cy="34256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8216790" y="1491390"/>
                <a:ext cx="227685" cy="34256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8562784" y="1491390"/>
                <a:ext cx="227685" cy="34256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928" y="978889"/>
              <a:ext cx="6476144" cy="292608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701560" y="3764399"/>
            <a:ext cx="403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This conference uses integrated audio. To interact with the host, you need a working microphone and speakers.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To speak, please click on the “Raise Hand” button in the Participants box. You can speak into your microphone after the host allows you to.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If you cannot hear the host, or if your voice is not being transmitted, please let us know using the Chat window.</a:t>
            </a:r>
          </a:p>
        </p:txBody>
      </p:sp>
    </p:spTree>
    <p:extLst>
      <p:ext uri="{BB962C8B-B14F-4D97-AF65-F5344CB8AC3E}">
        <p14:creationId xmlns:p14="http://schemas.microsoft.com/office/powerpoint/2010/main" val="30671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Example:  Matrix Multiply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0863" y="3486150"/>
            <a:ext cx="2656494" cy="1299835"/>
            <a:chOff x="440863" y="3486150"/>
            <a:chExt cx="2656494" cy="1299835"/>
          </a:xfrm>
        </p:grpSpPr>
        <p:grpSp>
          <p:nvGrpSpPr>
            <p:cNvPr id="10" name="Group 9"/>
            <p:cNvGrpSpPr/>
            <p:nvPr/>
          </p:nvGrpSpPr>
          <p:grpSpPr>
            <a:xfrm>
              <a:off x="1678775" y="3888888"/>
              <a:ext cx="537729" cy="530172"/>
              <a:chOff x="2172308" y="2034134"/>
              <a:chExt cx="537729" cy="530172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grpSp>
            <p:nvGrpSpPr>
              <p:cNvPr id="11" name="Group 10"/>
              <p:cNvGrpSpPr/>
              <p:nvPr/>
            </p:nvGrpSpPr>
            <p:grpSpPr>
              <a:xfrm>
                <a:off x="2172308" y="2034134"/>
                <a:ext cx="537359" cy="177165"/>
                <a:chOff x="2330792" y="2971909"/>
                <a:chExt cx="537359" cy="177165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172678" y="2209976"/>
                <a:ext cx="537359" cy="177165"/>
                <a:chOff x="2330792" y="2971909"/>
                <a:chExt cx="537359" cy="177165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172308" y="2387141"/>
                <a:ext cx="537359" cy="177165"/>
                <a:chOff x="2330792" y="2971909"/>
                <a:chExt cx="537359" cy="17716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 rot="16200000">
              <a:off x="2372403" y="4061657"/>
              <a:ext cx="537359" cy="177165"/>
              <a:chOff x="2330792" y="2971909"/>
              <a:chExt cx="537359" cy="177165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0" name="Rectangle 29"/>
              <p:cNvSpPr/>
              <p:nvPr/>
            </p:nvSpPr>
            <p:spPr>
              <a:xfrm>
                <a:off x="2330792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509100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689843" y="2971909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2233812" y="399434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*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95119" y="4421414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B</a:t>
              </a:r>
              <a:endParaRPr lang="en-US" sz="14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24299" y="4421414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A(:,:,i)</a:t>
              </a:r>
              <a:endParaRPr 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2439" y="3494845"/>
              <a:ext cx="22859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iteration i = 1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0863" y="4415790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C(:,:,i)</a:t>
              </a:r>
              <a:endParaRPr lang="en-US" sz="14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051638" y="3486150"/>
              <a:ext cx="45719" cy="129983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46256" y="3966791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=</a:t>
              </a:r>
              <a:endParaRPr lang="en-US" dirty="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681471" y="3882390"/>
              <a:ext cx="537729" cy="530172"/>
              <a:chOff x="2172308" y="2034134"/>
              <a:chExt cx="537729" cy="530172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grpSp>
            <p:nvGrpSpPr>
              <p:cNvPr id="95" name="Group 94"/>
              <p:cNvGrpSpPr/>
              <p:nvPr/>
            </p:nvGrpSpPr>
            <p:grpSpPr>
              <a:xfrm>
                <a:off x="2172308" y="2034134"/>
                <a:ext cx="537359" cy="177165"/>
                <a:chOff x="2330792" y="2971909"/>
                <a:chExt cx="537359" cy="177165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2172678" y="2209976"/>
                <a:ext cx="537359" cy="177165"/>
                <a:chOff x="2330792" y="2971909"/>
                <a:chExt cx="537359" cy="177165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2172308" y="2387141"/>
                <a:ext cx="537359" cy="177165"/>
                <a:chOff x="2330792" y="2971909"/>
                <a:chExt cx="537359" cy="177165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2028487" y="1428750"/>
            <a:ext cx="4841207" cy="1203097"/>
            <a:chOff x="2028487" y="1989335"/>
            <a:chExt cx="4841207" cy="1203097"/>
          </a:xfrm>
        </p:grpSpPr>
        <p:sp>
          <p:nvSpPr>
            <p:cNvPr id="54" name="Rectangle 53"/>
            <p:cNvSpPr/>
            <p:nvPr/>
          </p:nvSpPr>
          <p:spPr>
            <a:xfrm>
              <a:off x="2028487" y="2389445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nn-NO" b="1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for</a:t>
              </a:r>
              <a:r>
                <a:rPr lang="nn-NO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nn-NO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 </a:t>
              </a:r>
              <a:r>
                <a:rPr lang="nn-NO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= </a:t>
              </a:r>
              <a:r>
                <a:rPr lang="nn-NO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1:3</a:t>
              </a:r>
              <a:endParaRPr lang="nn-NO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   C(:,:,i</a:t>
              </a:r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) =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A(:,:,i) * B;</a:t>
              </a:r>
              <a:endPara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 rot="5400000">
              <a:off x="1466243" y="2558881"/>
              <a:ext cx="1203095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152312" y="1989335"/>
              <a:ext cx="47173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>
                      <a:lumMod val="90000"/>
                    </a:schemeClr>
                  </a:solidFill>
                </a:rPr>
                <a:t>Regular FOR-loop (3 serial kernel launches)</a:t>
              </a:r>
              <a:endParaRPr lang="en-US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4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Example:  Matrix Multiply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0863" y="3486150"/>
            <a:ext cx="2656494" cy="1299835"/>
            <a:chOff x="440863" y="3486150"/>
            <a:chExt cx="2656494" cy="1299835"/>
          </a:xfrm>
        </p:grpSpPr>
        <p:grpSp>
          <p:nvGrpSpPr>
            <p:cNvPr id="10" name="Group 9"/>
            <p:cNvGrpSpPr/>
            <p:nvPr/>
          </p:nvGrpSpPr>
          <p:grpSpPr>
            <a:xfrm>
              <a:off x="1678775" y="3888888"/>
              <a:ext cx="537729" cy="530172"/>
              <a:chOff x="2172308" y="2034134"/>
              <a:chExt cx="537729" cy="530172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grpSp>
            <p:nvGrpSpPr>
              <p:cNvPr id="11" name="Group 10"/>
              <p:cNvGrpSpPr/>
              <p:nvPr/>
            </p:nvGrpSpPr>
            <p:grpSpPr>
              <a:xfrm>
                <a:off x="2172308" y="2034134"/>
                <a:ext cx="537359" cy="177165"/>
                <a:chOff x="2330792" y="2971909"/>
                <a:chExt cx="537359" cy="177165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172678" y="2209976"/>
                <a:ext cx="537359" cy="177165"/>
                <a:chOff x="2330792" y="2971909"/>
                <a:chExt cx="537359" cy="177165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172308" y="2387141"/>
                <a:ext cx="537359" cy="177165"/>
                <a:chOff x="2330792" y="2971909"/>
                <a:chExt cx="537359" cy="17716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 rot="16200000">
              <a:off x="2372403" y="4061657"/>
              <a:ext cx="537359" cy="177165"/>
              <a:chOff x="2330792" y="2971909"/>
              <a:chExt cx="537359" cy="177165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0" name="Rectangle 29"/>
              <p:cNvSpPr/>
              <p:nvPr/>
            </p:nvSpPr>
            <p:spPr>
              <a:xfrm>
                <a:off x="2330792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509100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689843" y="2971909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2233812" y="399434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*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95119" y="4421414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B</a:t>
              </a:r>
              <a:endParaRPr lang="en-US" sz="14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24299" y="4421414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A(:,:,i)</a:t>
              </a:r>
              <a:endParaRPr 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2439" y="3494845"/>
              <a:ext cx="22859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iteration i = 1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0863" y="4415790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C(:,:,i)</a:t>
              </a:r>
              <a:endParaRPr lang="en-US" sz="14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051638" y="3486150"/>
              <a:ext cx="45719" cy="129983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46256" y="3966791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=</a:t>
              </a:r>
              <a:endParaRPr lang="en-US" dirty="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681471" y="3882390"/>
              <a:ext cx="537729" cy="530172"/>
              <a:chOff x="2172308" y="2034134"/>
              <a:chExt cx="537729" cy="530172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grpSp>
            <p:nvGrpSpPr>
              <p:cNvPr id="95" name="Group 94"/>
              <p:cNvGrpSpPr/>
              <p:nvPr/>
            </p:nvGrpSpPr>
            <p:grpSpPr>
              <a:xfrm>
                <a:off x="2172308" y="2034134"/>
                <a:ext cx="537359" cy="177165"/>
                <a:chOff x="2330792" y="2971909"/>
                <a:chExt cx="537359" cy="177165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2172678" y="2209976"/>
                <a:ext cx="537359" cy="177165"/>
                <a:chOff x="2330792" y="2971909"/>
                <a:chExt cx="537359" cy="177165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2172308" y="2387141"/>
                <a:ext cx="537359" cy="177165"/>
                <a:chOff x="2330792" y="2971909"/>
                <a:chExt cx="537359" cy="177165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07" name="Group 106"/>
          <p:cNvGrpSpPr/>
          <p:nvPr/>
        </p:nvGrpSpPr>
        <p:grpSpPr>
          <a:xfrm>
            <a:off x="3276600" y="3489335"/>
            <a:ext cx="2656494" cy="1299835"/>
            <a:chOff x="440863" y="3486150"/>
            <a:chExt cx="2656494" cy="1299835"/>
          </a:xfrm>
        </p:grpSpPr>
        <p:grpSp>
          <p:nvGrpSpPr>
            <p:cNvPr id="108" name="Group 107"/>
            <p:cNvGrpSpPr/>
            <p:nvPr/>
          </p:nvGrpSpPr>
          <p:grpSpPr>
            <a:xfrm>
              <a:off x="1678775" y="3888888"/>
              <a:ext cx="537729" cy="530172"/>
              <a:chOff x="2172308" y="2034134"/>
              <a:chExt cx="537729" cy="530172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grpSp>
            <p:nvGrpSpPr>
              <p:cNvPr id="133" name="Group 132"/>
              <p:cNvGrpSpPr/>
              <p:nvPr/>
            </p:nvGrpSpPr>
            <p:grpSpPr>
              <a:xfrm>
                <a:off x="2172308" y="2034134"/>
                <a:ext cx="537359" cy="177165"/>
                <a:chOff x="2330792" y="2971909"/>
                <a:chExt cx="537359" cy="177165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172678" y="2209976"/>
                <a:ext cx="537359" cy="177165"/>
                <a:chOff x="2330792" y="2971909"/>
                <a:chExt cx="537359" cy="177165"/>
              </a:xfrm>
            </p:grpSpPr>
            <p:sp>
              <p:nvSpPr>
                <p:cNvPr id="139" name="Rectangle 138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172308" y="2387141"/>
                <a:ext cx="537359" cy="177165"/>
                <a:chOff x="2330792" y="2971909"/>
                <a:chExt cx="537359" cy="177165"/>
              </a:xfrm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9" name="Group 108"/>
            <p:cNvGrpSpPr/>
            <p:nvPr/>
          </p:nvGrpSpPr>
          <p:grpSpPr>
            <a:xfrm rot="16200000">
              <a:off x="2372403" y="4061657"/>
              <a:ext cx="537359" cy="177165"/>
              <a:chOff x="2330792" y="2971909"/>
              <a:chExt cx="537359" cy="177165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30" name="Rectangle 129"/>
              <p:cNvSpPr/>
              <p:nvPr/>
            </p:nvSpPr>
            <p:spPr>
              <a:xfrm>
                <a:off x="2330792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2509100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89843" y="2971909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2233812" y="399434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*</a:t>
              </a:r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495119" y="4421414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B</a:t>
              </a:r>
              <a:endParaRPr lang="en-US" sz="14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424299" y="4421414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A(:,:,i)</a:t>
              </a:r>
              <a:endParaRPr lang="en-US" sz="14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62439" y="3494845"/>
              <a:ext cx="22859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iteration i = 2</a:t>
              </a:r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40863" y="4415790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C(:,:,i)</a:t>
              </a:r>
              <a:endParaRPr lang="en-US" sz="1400" dirty="0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3051638" y="3486150"/>
              <a:ext cx="45719" cy="129983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346256" y="3966791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=</a:t>
              </a:r>
              <a:endParaRPr lang="en-US" dirty="0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681471" y="3882390"/>
              <a:ext cx="537729" cy="530172"/>
              <a:chOff x="2172308" y="2034134"/>
              <a:chExt cx="537729" cy="530172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grpSp>
            <p:nvGrpSpPr>
              <p:cNvPr id="118" name="Group 117"/>
              <p:cNvGrpSpPr/>
              <p:nvPr/>
            </p:nvGrpSpPr>
            <p:grpSpPr>
              <a:xfrm>
                <a:off x="2172308" y="2034134"/>
                <a:ext cx="537359" cy="177165"/>
                <a:chOff x="2330792" y="2971909"/>
                <a:chExt cx="537359" cy="177165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2172678" y="2209976"/>
                <a:ext cx="537359" cy="177165"/>
                <a:chOff x="2330792" y="2971909"/>
                <a:chExt cx="537359" cy="177165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2172308" y="2387141"/>
                <a:ext cx="537359" cy="177165"/>
                <a:chOff x="2330792" y="2971909"/>
                <a:chExt cx="537359" cy="177165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028487" y="1428750"/>
            <a:ext cx="4841207" cy="1203097"/>
            <a:chOff x="2028487" y="1989335"/>
            <a:chExt cx="4841207" cy="1203097"/>
          </a:xfrm>
        </p:grpSpPr>
        <p:sp>
          <p:nvSpPr>
            <p:cNvPr id="89" name="Rectangle 88"/>
            <p:cNvSpPr/>
            <p:nvPr/>
          </p:nvSpPr>
          <p:spPr>
            <a:xfrm>
              <a:off x="2028487" y="2389445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nn-NO" b="1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for</a:t>
              </a:r>
              <a:r>
                <a:rPr lang="nn-NO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nn-NO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 </a:t>
              </a:r>
              <a:r>
                <a:rPr lang="nn-NO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= </a:t>
              </a:r>
              <a:r>
                <a:rPr lang="nn-NO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1:3</a:t>
              </a:r>
              <a:endParaRPr lang="nn-NO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   C(:,:,i</a:t>
              </a:r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) =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A(:,:,i) * B;</a:t>
              </a:r>
              <a:endPara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 rot="5400000">
              <a:off x="1466243" y="2558881"/>
              <a:ext cx="1203095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152312" y="1989335"/>
              <a:ext cx="47173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>
                      <a:lumMod val="90000"/>
                    </a:schemeClr>
                  </a:solidFill>
                </a:rPr>
                <a:t>Regular FOR-loop (3 serial kernel launches)</a:t>
              </a:r>
              <a:endParaRPr lang="en-US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1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xample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 Matrix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ultiply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0863" y="3486150"/>
            <a:ext cx="2656494" cy="1299835"/>
            <a:chOff x="440863" y="3486150"/>
            <a:chExt cx="2656494" cy="1299835"/>
          </a:xfrm>
        </p:grpSpPr>
        <p:grpSp>
          <p:nvGrpSpPr>
            <p:cNvPr id="10" name="Group 9"/>
            <p:cNvGrpSpPr/>
            <p:nvPr/>
          </p:nvGrpSpPr>
          <p:grpSpPr>
            <a:xfrm>
              <a:off x="1678775" y="3888888"/>
              <a:ext cx="537729" cy="530172"/>
              <a:chOff x="2172308" y="2034134"/>
              <a:chExt cx="537729" cy="530172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grpSp>
            <p:nvGrpSpPr>
              <p:cNvPr id="11" name="Group 10"/>
              <p:cNvGrpSpPr/>
              <p:nvPr/>
            </p:nvGrpSpPr>
            <p:grpSpPr>
              <a:xfrm>
                <a:off x="2172308" y="2034134"/>
                <a:ext cx="537359" cy="177165"/>
                <a:chOff x="2330792" y="2971909"/>
                <a:chExt cx="537359" cy="177165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172678" y="2209976"/>
                <a:ext cx="537359" cy="177165"/>
                <a:chOff x="2330792" y="2971909"/>
                <a:chExt cx="537359" cy="177165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172308" y="2387141"/>
                <a:ext cx="537359" cy="177165"/>
                <a:chOff x="2330792" y="2971909"/>
                <a:chExt cx="537359" cy="17716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 rot="16200000">
              <a:off x="2372403" y="4061657"/>
              <a:ext cx="537359" cy="177165"/>
              <a:chOff x="2330792" y="2971909"/>
              <a:chExt cx="537359" cy="177165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0" name="Rectangle 29"/>
              <p:cNvSpPr/>
              <p:nvPr/>
            </p:nvSpPr>
            <p:spPr>
              <a:xfrm>
                <a:off x="2330792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509100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689843" y="2971909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2233812" y="399434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*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95119" y="4421414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B</a:t>
              </a:r>
              <a:endParaRPr lang="en-US" sz="14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24299" y="4421414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A(:,:,i)</a:t>
              </a:r>
              <a:endParaRPr 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2439" y="3494845"/>
              <a:ext cx="22859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iteration i = 1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0863" y="4415790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C(:,:,i)</a:t>
              </a:r>
              <a:endParaRPr lang="en-US" sz="14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051638" y="3486150"/>
              <a:ext cx="45719" cy="129983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46256" y="3966791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=</a:t>
              </a:r>
              <a:endParaRPr lang="en-US" dirty="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681471" y="3882390"/>
              <a:ext cx="537729" cy="530172"/>
              <a:chOff x="2172308" y="2034134"/>
              <a:chExt cx="537729" cy="530172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grpSp>
            <p:nvGrpSpPr>
              <p:cNvPr id="95" name="Group 94"/>
              <p:cNvGrpSpPr/>
              <p:nvPr/>
            </p:nvGrpSpPr>
            <p:grpSpPr>
              <a:xfrm>
                <a:off x="2172308" y="2034134"/>
                <a:ext cx="537359" cy="177165"/>
                <a:chOff x="2330792" y="2971909"/>
                <a:chExt cx="537359" cy="177165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2172678" y="2209976"/>
                <a:ext cx="537359" cy="177165"/>
                <a:chOff x="2330792" y="2971909"/>
                <a:chExt cx="537359" cy="177165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2172308" y="2387141"/>
                <a:ext cx="537359" cy="177165"/>
                <a:chOff x="2330792" y="2971909"/>
                <a:chExt cx="537359" cy="177165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07" name="Group 106"/>
          <p:cNvGrpSpPr/>
          <p:nvPr/>
        </p:nvGrpSpPr>
        <p:grpSpPr>
          <a:xfrm>
            <a:off x="3276600" y="3489335"/>
            <a:ext cx="2656494" cy="1299835"/>
            <a:chOff x="440863" y="3486150"/>
            <a:chExt cx="2656494" cy="1299835"/>
          </a:xfrm>
        </p:grpSpPr>
        <p:grpSp>
          <p:nvGrpSpPr>
            <p:cNvPr id="108" name="Group 107"/>
            <p:cNvGrpSpPr/>
            <p:nvPr/>
          </p:nvGrpSpPr>
          <p:grpSpPr>
            <a:xfrm>
              <a:off x="1678775" y="3888888"/>
              <a:ext cx="537729" cy="530172"/>
              <a:chOff x="2172308" y="2034134"/>
              <a:chExt cx="537729" cy="530172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grpSp>
            <p:nvGrpSpPr>
              <p:cNvPr id="133" name="Group 132"/>
              <p:cNvGrpSpPr/>
              <p:nvPr/>
            </p:nvGrpSpPr>
            <p:grpSpPr>
              <a:xfrm>
                <a:off x="2172308" y="2034134"/>
                <a:ext cx="537359" cy="177165"/>
                <a:chOff x="2330792" y="2971909"/>
                <a:chExt cx="537359" cy="177165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172678" y="2209976"/>
                <a:ext cx="537359" cy="177165"/>
                <a:chOff x="2330792" y="2971909"/>
                <a:chExt cx="537359" cy="177165"/>
              </a:xfrm>
            </p:grpSpPr>
            <p:sp>
              <p:nvSpPr>
                <p:cNvPr id="139" name="Rectangle 138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172308" y="2387141"/>
                <a:ext cx="537359" cy="177165"/>
                <a:chOff x="2330792" y="2971909"/>
                <a:chExt cx="537359" cy="177165"/>
              </a:xfrm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9" name="Group 108"/>
            <p:cNvGrpSpPr/>
            <p:nvPr/>
          </p:nvGrpSpPr>
          <p:grpSpPr>
            <a:xfrm rot="16200000">
              <a:off x="2372403" y="4061657"/>
              <a:ext cx="537359" cy="177165"/>
              <a:chOff x="2330792" y="2971909"/>
              <a:chExt cx="537359" cy="177165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30" name="Rectangle 129"/>
              <p:cNvSpPr/>
              <p:nvPr/>
            </p:nvSpPr>
            <p:spPr>
              <a:xfrm>
                <a:off x="2330792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2509100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89843" y="2971909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2233812" y="399434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*</a:t>
              </a:r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495119" y="4421414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B</a:t>
              </a:r>
              <a:endParaRPr lang="en-US" sz="14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424299" y="4421414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A(:,:,i)</a:t>
              </a:r>
              <a:endParaRPr lang="en-US" sz="14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62439" y="3494845"/>
              <a:ext cx="22859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iteration i = 2</a:t>
              </a:r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40863" y="4415790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C(:,:,i)</a:t>
              </a:r>
              <a:endParaRPr lang="en-US" sz="1400" dirty="0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3051638" y="3486150"/>
              <a:ext cx="45719" cy="129983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346256" y="3966791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=</a:t>
              </a:r>
              <a:endParaRPr lang="en-US" dirty="0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681471" y="3882390"/>
              <a:ext cx="537729" cy="530172"/>
              <a:chOff x="2172308" y="2034134"/>
              <a:chExt cx="537729" cy="530172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grpSp>
            <p:nvGrpSpPr>
              <p:cNvPr id="118" name="Group 117"/>
              <p:cNvGrpSpPr/>
              <p:nvPr/>
            </p:nvGrpSpPr>
            <p:grpSpPr>
              <a:xfrm>
                <a:off x="2172308" y="2034134"/>
                <a:ext cx="537359" cy="177165"/>
                <a:chOff x="2330792" y="2971909"/>
                <a:chExt cx="537359" cy="177165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2172678" y="2209976"/>
                <a:ext cx="537359" cy="177165"/>
                <a:chOff x="2330792" y="2971909"/>
                <a:chExt cx="537359" cy="177165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2172308" y="2387141"/>
                <a:ext cx="537359" cy="177165"/>
                <a:chOff x="2330792" y="2971909"/>
                <a:chExt cx="537359" cy="177165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45" name="Group 144"/>
          <p:cNvGrpSpPr/>
          <p:nvPr/>
        </p:nvGrpSpPr>
        <p:grpSpPr>
          <a:xfrm>
            <a:off x="6105525" y="3494845"/>
            <a:ext cx="2407575" cy="1234346"/>
            <a:chOff x="440863" y="3494845"/>
            <a:chExt cx="2407575" cy="1234346"/>
          </a:xfrm>
        </p:grpSpPr>
        <p:grpSp>
          <p:nvGrpSpPr>
            <p:cNvPr id="146" name="Group 145"/>
            <p:cNvGrpSpPr/>
            <p:nvPr/>
          </p:nvGrpSpPr>
          <p:grpSpPr>
            <a:xfrm>
              <a:off x="1678775" y="3888888"/>
              <a:ext cx="537729" cy="530172"/>
              <a:chOff x="2172308" y="2034134"/>
              <a:chExt cx="537729" cy="530172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grpSp>
            <p:nvGrpSpPr>
              <p:cNvPr id="171" name="Group 170"/>
              <p:cNvGrpSpPr/>
              <p:nvPr/>
            </p:nvGrpSpPr>
            <p:grpSpPr>
              <a:xfrm>
                <a:off x="2172308" y="2034134"/>
                <a:ext cx="537359" cy="177165"/>
                <a:chOff x="2330792" y="2971909"/>
                <a:chExt cx="537359" cy="177165"/>
              </a:xfrm>
            </p:grpSpPr>
            <p:sp>
              <p:nvSpPr>
                <p:cNvPr id="180" name="Rectangle 179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2172678" y="2209976"/>
                <a:ext cx="537359" cy="177165"/>
                <a:chOff x="2330792" y="2971909"/>
                <a:chExt cx="537359" cy="177165"/>
              </a:xfrm>
            </p:grpSpPr>
            <p:sp>
              <p:nvSpPr>
                <p:cNvPr id="177" name="Rectangle 176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3" name="Group 172"/>
              <p:cNvGrpSpPr/>
              <p:nvPr/>
            </p:nvGrpSpPr>
            <p:grpSpPr>
              <a:xfrm>
                <a:off x="2172308" y="2387141"/>
                <a:ext cx="537359" cy="177165"/>
                <a:chOff x="2330792" y="2971909"/>
                <a:chExt cx="537359" cy="177165"/>
              </a:xfrm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47" name="Group 146"/>
            <p:cNvGrpSpPr/>
            <p:nvPr/>
          </p:nvGrpSpPr>
          <p:grpSpPr>
            <a:xfrm rot="16200000">
              <a:off x="2372403" y="4061657"/>
              <a:ext cx="537359" cy="177165"/>
              <a:chOff x="2330792" y="2971909"/>
              <a:chExt cx="537359" cy="177165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68" name="Rectangle 167"/>
              <p:cNvSpPr/>
              <p:nvPr/>
            </p:nvSpPr>
            <p:spPr>
              <a:xfrm>
                <a:off x="2330792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2509100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689843" y="2971909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8" name="Rectangle 147"/>
            <p:cNvSpPr/>
            <p:nvPr/>
          </p:nvSpPr>
          <p:spPr>
            <a:xfrm>
              <a:off x="2233812" y="399434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*</a:t>
              </a:r>
              <a:endParaRPr lang="en-US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495119" y="4421414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B</a:t>
              </a:r>
              <a:endParaRPr lang="en-US" sz="1400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424299" y="4421414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A(:,:,i)</a:t>
              </a:r>
              <a:endParaRPr lang="en-US" sz="1400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62439" y="3494845"/>
              <a:ext cx="22859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iteration i = 3</a:t>
              </a:r>
              <a:endParaRPr lang="en-US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40863" y="4415790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C(:,:,i)</a:t>
              </a:r>
              <a:endParaRPr lang="en-US" sz="1400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346256" y="3966791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=</a:t>
              </a:r>
              <a:endParaRPr lang="en-US" dirty="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681471" y="3882390"/>
              <a:ext cx="537729" cy="530172"/>
              <a:chOff x="2172308" y="2034134"/>
              <a:chExt cx="537729" cy="530172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grpSp>
            <p:nvGrpSpPr>
              <p:cNvPr id="156" name="Group 155"/>
              <p:cNvGrpSpPr/>
              <p:nvPr/>
            </p:nvGrpSpPr>
            <p:grpSpPr>
              <a:xfrm>
                <a:off x="2172308" y="2034134"/>
                <a:ext cx="537359" cy="177165"/>
                <a:chOff x="2330792" y="2971909"/>
                <a:chExt cx="537359" cy="177165"/>
              </a:xfrm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172678" y="2209976"/>
                <a:ext cx="537359" cy="177165"/>
                <a:chOff x="2330792" y="2971909"/>
                <a:chExt cx="537359" cy="177165"/>
              </a:xfrm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172308" y="2387141"/>
                <a:ext cx="537359" cy="177165"/>
                <a:chOff x="2330792" y="2971909"/>
                <a:chExt cx="537359" cy="177165"/>
              </a:xfrm>
            </p:grpSpPr>
            <p:sp>
              <p:nvSpPr>
                <p:cNvPr id="159" name="Rectangle 158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53" name="Group 152"/>
          <p:cNvGrpSpPr/>
          <p:nvPr/>
        </p:nvGrpSpPr>
        <p:grpSpPr>
          <a:xfrm>
            <a:off x="2028487" y="1428750"/>
            <a:ext cx="4841207" cy="1203097"/>
            <a:chOff x="2028487" y="1989335"/>
            <a:chExt cx="4841207" cy="1203097"/>
          </a:xfrm>
        </p:grpSpPr>
        <p:sp>
          <p:nvSpPr>
            <p:cNvPr id="183" name="Rectangle 182"/>
            <p:cNvSpPr/>
            <p:nvPr/>
          </p:nvSpPr>
          <p:spPr>
            <a:xfrm>
              <a:off x="2028487" y="2389445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nn-NO" b="1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for</a:t>
              </a:r>
              <a:r>
                <a:rPr lang="nn-NO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nn-NO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 </a:t>
              </a:r>
              <a:r>
                <a:rPr lang="nn-NO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= </a:t>
              </a:r>
              <a:r>
                <a:rPr lang="nn-NO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1:3</a:t>
              </a:r>
              <a:endParaRPr lang="nn-NO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   C(:,:,i</a:t>
              </a:r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) =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A(:,:,i) * B;</a:t>
              </a:r>
              <a:endPara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4" name="Rounded Rectangle 183"/>
            <p:cNvSpPr/>
            <p:nvPr/>
          </p:nvSpPr>
          <p:spPr>
            <a:xfrm rot="5400000">
              <a:off x="1466243" y="2558881"/>
              <a:ext cx="1203095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152312" y="1989335"/>
              <a:ext cx="47173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>
                      <a:lumMod val="90000"/>
                    </a:schemeClr>
                  </a:solidFill>
                </a:rPr>
                <a:t>Regular FOR-loop (3 serial kernel launches)</a:t>
              </a:r>
              <a:endParaRPr lang="en-US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7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562439" y="3032406"/>
            <a:ext cx="7831747" cy="369332"/>
            <a:chOff x="562439" y="3181350"/>
            <a:chExt cx="7831747" cy="369332"/>
          </a:xfrm>
        </p:grpSpPr>
        <p:sp>
          <p:nvSpPr>
            <p:cNvPr id="13" name="Rectangle 12"/>
            <p:cNvSpPr/>
            <p:nvPr/>
          </p:nvSpPr>
          <p:spPr>
            <a:xfrm>
              <a:off x="562439" y="3181350"/>
              <a:ext cx="60650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imultaneous iterations i = 1:3</a:t>
              </a:r>
              <a:endParaRPr lang="en-US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672316" y="3486150"/>
              <a:ext cx="7721870" cy="914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95600" y="3661056"/>
            <a:ext cx="3162300" cy="1196694"/>
            <a:chOff x="3009900" y="3710650"/>
            <a:chExt cx="3162300" cy="1196694"/>
          </a:xfrm>
        </p:grpSpPr>
        <p:sp>
          <p:nvSpPr>
            <p:cNvPr id="11" name="Rectangle 10"/>
            <p:cNvSpPr/>
            <p:nvPr/>
          </p:nvSpPr>
          <p:spPr>
            <a:xfrm>
              <a:off x="5880132" y="4599567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B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33360" y="4599567"/>
              <a:ext cx="12586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A(:,:,1:3)</a:t>
              </a:r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24200" y="4593943"/>
              <a:ext cx="12586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C(:,:,1:3)</a:t>
              </a:r>
              <a:endParaRPr lang="en-US" sz="14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364808" y="4059713"/>
              <a:ext cx="2749870" cy="537500"/>
              <a:chOff x="3364808" y="4059713"/>
              <a:chExt cx="2749870" cy="5375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687836" y="4067041"/>
                <a:ext cx="537729" cy="530172"/>
                <a:chOff x="2172308" y="2034134"/>
                <a:chExt cx="537729" cy="530172"/>
              </a:xfr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2172308" y="2034134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2172678" y="2209976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2172308" y="2387141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9" name="Group 8"/>
              <p:cNvGrpSpPr/>
              <p:nvPr/>
            </p:nvGrpSpPr>
            <p:grpSpPr>
              <a:xfrm rot="16200000">
                <a:off x="5757416" y="4239810"/>
                <a:ext cx="537359" cy="177165"/>
                <a:chOff x="2330792" y="2971909"/>
                <a:chExt cx="537359" cy="177165"/>
              </a:xfr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5429250" y="4172501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</a:rPr>
                  <a:t>*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163751" y="4144944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</a:rPr>
                  <a:t>=</a:t>
                </a:r>
                <a:endParaRPr lang="en-US" dirty="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3364808" y="4060543"/>
                <a:ext cx="537729" cy="530172"/>
                <a:chOff x="2172308" y="2034134"/>
                <a:chExt cx="537729" cy="530172"/>
              </a:xfr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2172308" y="2034134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2172678" y="2209976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2172308" y="2387141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55" name="Group 154"/>
            <p:cNvGrpSpPr/>
            <p:nvPr/>
          </p:nvGrpSpPr>
          <p:grpSpPr>
            <a:xfrm>
              <a:off x="3197065" y="3889145"/>
              <a:ext cx="2749870" cy="537500"/>
              <a:chOff x="3364808" y="4059713"/>
              <a:chExt cx="2749870" cy="537500"/>
            </a:xfrm>
          </p:grpSpPr>
          <p:grpSp>
            <p:nvGrpSpPr>
              <p:cNvPr id="156" name="Group 155"/>
              <p:cNvGrpSpPr/>
              <p:nvPr/>
            </p:nvGrpSpPr>
            <p:grpSpPr>
              <a:xfrm>
                <a:off x="4687836" y="4067041"/>
                <a:ext cx="537729" cy="530172"/>
                <a:chOff x="2172308" y="2034134"/>
                <a:chExt cx="537729" cy="530172"/>
              </a:xfr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2172308" y="2034134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185" name="Rectangle 184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2172678" y="2209976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182" name="Rectangle 181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78" name="Group 177"/>
                <p:cNvGrpSpPr/>
                <p:nvPr/>
              </p:nvGrpSpPr>
              <p:grpSpPr>
                <a:xfrm>
                  <a:off x="2172308" y="2387141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179" name="Rectangle 178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57" name="Group 156"/>
              <p:cNvGrpSpPr/>
              <p:nvPr/>
            </p:nvGrpSpPr>
            <p:grpSpPr>
              <a:xfrm rot="16200000">
                <a:off x="5757416" y="4239810"/>
                <a:ext cx="537359" cy="177165"/>
                <a:chOff x="2330792" y="2971909"/>
                <a:chExt cx="537359" cy="177165"/>
              </a:xfr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58" name="Rectangle 157"/>
              <p:cNvSpPr/>
              <p:nvPr/>
            </p:nvSpPr>
            <p:spPr>
              <a:xfrm>
                <a:off x="5429250" y="4172501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</a:rPr>
                  <a:t>*</a:t>
                </a:r>
                <a:endParaRPr lang="en-US" dirty="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4163751" y="4144944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</a:rPr>
                  <a:t>=</a:t>
                </a:r>
                <a:endParaRPr lang="en-US" dirty="0"/>
              </a:p>
            </p:txBody>
          </p:sp>
          <p:grpSp>
            <p:nvGrpSpPr>
              <p:cNvPr id="160" name="Group 159"/>
              <p:cNvGrpSpPr/>
              <p:nvPr/>
            </p:nvGrpSpPr>
            <p:grpSpPr>
              <a:xfrm>
                <a:off x="3364808" y="4060543"/>
                <a:ext cx="537729" cy="530172"/>
                <a:chOff x="2172308" y="2034134"/>
                <a:chExt cx="537729" cy="530172"/>
              </a:xfr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grpSpPr>
            <p:grpSp>
              <p:nvGrpSpPr>
                <p:cNvPr id="161" name="Group 160"/>
                <p:cNvGrpSpPr/>
                <p:nvPr/>
              </p:nvGrpSpPr>
              <p:grpSpPr>
                <a:xfrm>
                  <a:off x="2172308" y="2034134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2" name="Group 161"/>
                <p:cNvGrpSpPr/>
                <p:nvPr/>
              </p:nvGrpSpPr>
              <p:grpSpPr>
                <a:xfrm>
                  <a:off x="2172678" y="2209976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167" name="Rectangle 166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2172308" y="2387141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88" name="Group 187"/>
            <p:cNvGrpSpPr/>
            <p:nvPr/>
          </p:nvGrpSpPr>
          <p:grpSpPr>
            <a:xfrm>
              <a:off x="3009900" y="3710650"/>
              <a:ext cx="2749870" cy="537500"/>
              <a:chOff x="3364808" y="4059713"/>
              <a:chExt cx="2749870" cy="537500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4687836" y="4067041"/>
                <a:ext cx="537729" cy="530172"/>
                <a:chOff x="2172308" y="2034134"/>
                <a:chExt cx="537729" cy="530172"/>
              </a:xfr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grpSpPr>
            <p:grpSp>
              <p:nvGrpSpPr>
                <p:cNvPr id="209" name="Group 208"/>
                <p:cNvGrpSpPr/>
                <p:nvPr/>
              </p:nvGrpSpPr>
              <p:grpSpPr>
                <a:xfrm>
                  <a:off x="2172308" y="2034134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18" name="Rectangle 217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2172678" y="2209976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15" name="Rectangle 214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2172308" y="2387141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12" name="Rectangle 211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90" name="Group 189"/>
              <p:cNvGrpSpPr/>
              <p:nvPr/>
            </p:nvGrpSpPr>
            <p:grpSpPr>
              <a:xfrm rot="16200000">
                <a:off x="5757416" y="4239810"/>
                <a:ext cx="537359" cy="177165"/>
                <a:chOff x="2330792" y="2971909"/>
                <a:chExt cx="537359" cy="177165"/>
              </a:xfr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206" name="Rectangle 205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91" name="Rectangle 190"/>
              <p:cNvSpPr/>
              <p:nvPr/>
            </p:nvSpPr>
            <p:spPr>
              <a:xfrm>
                <a:off x="5429250" y="4172501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</a:rPr>
                  <a:t>*</a:t>
                </a:r>
                <a:endParaRPr lang="en-US" dirty="0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4163751" y="4144944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</a:rPr>
                  <a:t>=</a:t>
                </a:r>
                <a:endParaRPr lang="en-US" dirty="0"/>
              </a:p>
            </p:txBody>
          </p:sp>
          <p:grpSp>
            <p:nvGrpSpPr>
              <p:cNvPr id="193" name="Group 192"/>
              <p:cNvGrpSpPr/>
              <p:nvPr/>
            </p:nvGrpSpPr>
            <p:grpSpPr>
              <a:xfrm>
                <a:off x="3364808" y="4060543"/>
                <a:ext cx="537729" cy="530172"/>
                <a:chOff x="2172308" y="2034134"/>
                <a:chExt cx="537729" cy="530172"/>
              </a:xfr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grpSpPr>
            <p:grpSp>
              <p:nvGrpSpPr>
                <p:cNvPr id="194" name="Group 193"/>
                <p:cNvGrpSpPr/>
                <p:nvPr/>
              </p:nvGrpSpPr>
              <p:grpSpPr>
                <a:xfrm>
                  <a:off x="2172308" y="2034134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03" name="Rectangle 202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5" name="Group 194"/>
                <p:cNvGrpSpPr/>
                <p:nvPr/>
              </p:nvGrpSpPr>
              <p:grpSpPr>
                <a:xfrm>
                  <a:off x="2172678" y="2209976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00" name="Rectangle 199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6" name="Group 195"/>
                <p:cNvGrpSpPr/>
                <p:nvPr/>
              </p:nvGrpSpPr>
              <p:grpSpPr>
                <a:xfrm>
                  <a:off x="2172308" y="2387141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197" name="Rectangle 196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11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xample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 Matrix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ultiply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2028487" y="1435577"/>
            <a:ext cx="4932613" cy="1136173"/>
            <a:chOff x="2028487" y="3645376"/>
            <a:chExt cx="4932613" cy="1136173"/>
          </a:xfrm>
        </p:grpSpPr>
        <p:sp>
          <p:nvSpPr>
            <p:cNvPr id="115" name="Rectangle 114"/>
            <p:cNvSpPr/>
            <p:nvPr/>
          </p:nvSpPr>
          <p:spPr>
            <a:xfrm>
              <a:off x="2028487" y="3982817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gfor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 = 1:3</a:t>
              </a:r>
              <a:endPara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   C(:,:,</a:t>
              </a:r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i) =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A(:,:,i) * B;</a:t>
              </a:r>
              <a:endPara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 rot="5400000">
              <a:off x="1499704" y="4181459"/>
              <a:ext cx="1136173" cy="6400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161837" y="3645376"/>
              <a:ext cx="47992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>
                      <a:lumMod val="90000"/>
                    </a:schemeClr>
                  </a:solidFill>
                </a:rPr>
                <a:t>Parallel GPU FOR-loop (only </a:t>
              </a:r>
              <a:r>
                <a:rPr lang="en-US" sz="2000" b="1" dirty="0" smtClean="0">
                  <a:solidFill>
                    <a:schemeClr val="bg2">
                      <a:lumMod val="90000"/>
                    </a:schemeClr>
                  </a:solidFill>
                </a:rPr>
                <a:t>1</a:t>
              </a:r>
              <a:r>
                <a:rPr lang="en-US" sz="2000" dirty="0" smtClean="0">
                  <a:solidFill>
                    <a:schemeClr val="bg2">
                      <a:lumMod val="90000"/>
                    </a:schemeClr>
                  </a:solidFill>
                </a:rPr>
                <a:t> kernel launch)</a:t>
              </a:r>
              <a:endParaRPr lang="en-US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3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562439" y="3028950"/>
            <a:ext cx="7831747" cy="369332"/>
            <a:chOff x="562439" y="3181350"/>
            <a:chExt cx="7831747" cy="369332"/>
          </a:xfrm>
        </p:grpSpPr>
        <p:sp>
          <p:nvSpPr>
            <p:cNvPr id="13" name="Rectangle 12"/>
            <p:cNvSpPr/>
            <p:nvPr/>
          </p:nvSpPr>
          <p:spPr>
            <a:xfrm>
              <a:off x="562439" y="3181350"/>
              <a:ext cx="60650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imultaneous iterations i = 1:3</a:t>
              </a:r>
              <a:endParaRPr lang="en-US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672316" y="3486150"/>
              <a:ext cx="7721870" cy="914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0349" y="3637316"/>
            <a:ext cx="2930376" cy="1232936"/>
            <a:chOff x="2870349" y="3637316"/>
            <a:chExt cx="2930376" cy="1232936"/>
          </a:xfrm>
        </p:grpSpPr>
        <p:grpSp>
          <p:nvGrpSpPr>
            <p:cNvPr id="115" name="Group 114"/>
            <p:cNvGrpSpPr/>
            <p:nvPr/>
          </p:nvGrpSpPr>
          <p:grpSpPr>
            <a:xfrm rot="16200000">
              <a:off x="5371073" y="4001180"/>
              <a:ext cx="537359" cy="177165"/>
              <a:chOff x="2330792" y="2971909"/>
              <a:chExt cx="537359" cy="177165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36" name="Rectangle 135"/>
              <p:cNvSpPr/>
              <p:nvPr/>
            </p:nvSpPr>
            <p:spPr>
              <a:xfrm>
                <a:off x="2330792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509100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689843" y="2971909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5095890" y="3939427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*</a:t>
              </a:r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508657" y="4562475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B</a:t>
              </a:r>
              <a:endParaRPr lang="en-US" sz="14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069536" y="4552950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A(:,:,1)</a:t>
              </a:r>
              <a:endParaRPr lang="en-US" sz="14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870349" y="4542860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C(:,:,1)</a:t>
              </a:r>
              <a:endParaRPr lang="en-US" sz="14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72711" y="3939750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=</a:t>
              </a:r>
              <a:endParaRPr lang="en-US" dirty="0"/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2872402" y="3637316"/>
              <a:ext cx="928591" cy="872311"/>
              <a:chOff x="1642258" y="3543300"/>
              <a:chExt cx="928591" cy="872311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2033120" y="3885439"/>
                <a:ext cx="537729" cy="530172"/>
                <a:chOff x="2172308" y="2034134"/>
                <a:chExt cx="537729" cy="530172"/>
              </a:xfr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isometricRightUp"/>
                <a:lightRig rig="threePt" dir="t"/>
              </a:scene3d>
            </p:grpSpPr>
            <p:grpSp>
              <p:nvGrpSpPr>
                <p:cNvPr id="124" name="Group 123"/>
                <p:cNvGrpSpPr/>
                <p:nvPr/>
              </p:nvGrpSpPr>
              <p:grpSpPr>
                <a:xfrm>
                  <a:off x="2172308" y="2034134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25" name="Group 124"/>
                <p:cNvGrpSpPr/>
                <p:nvPr/>
              </p:nvGrpSpPr>
              <p:grpSpPr>
                <a:xfrm>
                  <a:off x="2172678" y="2209976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130" name="Rectangle 129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26" name="Group 125"/>
                <p:cNvGrpSpPr/>
                <p:nvPr/>
              </p:nvGrpSpPr>
              <p:grpSpPr>
                <a:xfrm>
                  <a:off x="2172308" y="2387141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127" name="Rectangle 126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51" name="Group 150"/>
              <p:cNvGrpSpPr/>
              <p:nvPr/>
            </p:nvGrpSpPr>
            <p:grpSpPr>
              <a:xfrm>
                <a:off x="1642258" y="3878730"/>
                <a:ext cx="537729" cy="530172"/>
                <a:chOff x="2172308" y="2034134"/>
                <a:chExt cx="537729" cy="530172"/>
              </a:xfr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isometricLeftDown"/>
                <a:lightRig rig="threePt" dir="t"/>
              </a:scene3d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2172308" y="2034134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27" name="Rectangle 226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53" name="Group 152"/>
                <p:cNvGrpSpPr/>
                <p:nvPr/>
              </p:nvGrpSpPr>
              <p:grpSpPr>
                <a:xfrm>
                  <a:off x="2172678" y="2209976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24" name="Rectangle 223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2172308" y="2387141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21" name="Rectangle 220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1838325" y="3543300"/>
                <a:ext cx="537729" cy="530172"/>
                <a:chOff x="2172308" y="2034134"/>
                <a:chExt cx="537729" cy="530172"/>
              </a:xfr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isometricTopUp"/>
                <a:lightRig rig="threePt" dir="t"/>
              </a:scene3d>
            </p:grpSpPr>
            <p:grpSp>
              <p:nvGrpSpPr>
                <p:cNvPr id="231" name="Group 230"/>
                <p:cNvGrpSpPr/>
                <p:nvPr/>
              </p:nvGrpSpPr>
              <p:grpSpPr>
                <a:xfrm>
                  <a:off x="2172308" y="2034134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2" name="Group 231"/>
                <p:cNvGrpSpPr/>
                <p:nvPr/>
              </p:nvGrpSpPr>
              <p:grpSpPr>
                <a:xfrm>
                  <a:off x="2172678" y="2209976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3" name="Group 232"/>
                <p:cNvGrpSpPr/>
                <p:nvPr/>
              </p:nvGrpSpPr>
              <p:grpSpPr>
                <a:xfrm>
                  <a:off x="2172308" y="2387141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34" name="Rectangle 233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244" name="Group 243"/>
            <p:cNvGrpSpPr/>
            <p:nvPr/>
          </p:nvGrpSpPr>
          <p:grpSpPr>
            <a:xfrm>
              <a:off x="4068955" y="3648244"/>
              <a:ext cx="928591" cy="872311"/>
              <a:chOff x="1642258" y="3543300"/>
              <a:chExt cx="928591" cy="872311"/>
            </a:xfrm>
          </p:grpSpPr>
          <p:grpSp>
            <p:nvGrpSpPr>
              <p:cNvPr id="245" name="Group 244"/>
              <p:cNvGrpSpPr/>
              <p:nvPr/>
            </p:nvGrpSpPr>
            <p:grpSpPr>
              <a:xfrm>
                <a:off x="2033120" y="3885439"/>
                <a:ext cx="537729" cy="530172"/>
                <a:chOff x="2172308" y="2034134"/>
                <a:chExt cx="537729" cy="530172"/>
              </a:xfr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isometricRightUp"/>
                <a:lightRig rig="threePt" dir="t"/>
              </a:scene3d>
            </p:grpSpPr>
            <p:grpSp>
              <p:nvGrpSpPr>
                <p:cNvPr id="272" name="Group 271"/>
                <p:cNvGrpSpPr/>
                <p:nvPr/>
              </p:nvGrpSpPr>
              <p:grpSpPr>
                <a:xfrm>
                  <a:off x="2172308" y="2034134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81" name="Rectangle 280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73" name="Group 272"/>
                <p:cNvGrpSpPr/>
                <p:nvPr/>
              </p:nvGrpSpPr>
              <p:grpSpPr>
                <a:xfrm>
                  <a:off x="2172678" y="2209976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78" name="Rectangle 277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2172308" y="2387141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75" name="Rectangle 274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246" name="Group 245"/>
              <p:cNvGrpSpPr/>
              <p:nvPr/>
            </p:nvGrpSpPr>
            <p:grpSpPr>
              <a:xfrm>
                <a:off x="1642258" y="3878730"/>
                <a:ext cx="537729" cy="530172"/>
                <a:chOff x="2172308" y="2034134"/>
                <a:chExt cx="537729" cy="530172"/>
              </a:xfr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isometricLeftDown"/>
                <a:lightRig rig="threePt" dir="t"/>
              </a:scene3d>
            </p:grpSpPr>
            <p:grpSp>
              <p:nvGrpSpPr>
                <p:cNvPr id="260" name="Group 259"/>
                <p:cNvGrpSpPr/>
                <p:nvPr/>
              </p:nvGrpSpPr>
              <p:grpSpPr>
                <a:xfrm>
                  <a:off x="2172308" y="2034134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61" name="Group 260"/>
                <p:cNvGrpSpPr/>
                <p:nvPr/>
              </p:nvGrpSpPr>
              <p:grpSpPr>
                <a:xfrm>
                  <a:off x="2172678" y="2209976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66" name="Rectangle 265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62" name="Group 261"/>
                <p:cNvGrpSpPr/>
                <p:nvPr/>
              </p:nvGrpSpPr>
              <p:grpSpPr>
                <a:xfrm>
                  <a:off x="2172308" y="2387141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63" name="Rectangle 262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247" name="Group 246"/>
              <p:cNvGrpSpPr/>
              <p:nvPr/>
            </p:nvGrpSpPr>
            <p:grpSpPr>
              <a:xfrm>
                <a:off x="1838325" y="3543300"/>
                <a:ext cx="537729" cy="530172"/>
                <a:chOff x="2172308" y="2034134"/>
                <a:chExt cx="537729" cy="530172"/>
              </a:xfr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isometricTopUp"/>
                <a:lightRig rig="threePt" dir="t"/>
              </a:scene3d>
            </p:grpSpPr>
            <p:grpSp>
              <p:nvGrpSpPr>
                <p:cNvPr id="248" name="Group 247"/>
                <p:cNvGrpSpPr/>
                <p:nvPr/>
              </p:nvGrpSpPr>
              <p:grpSpPr>
                <a:xfrm>
                  <a:off x="2172308" y="2034134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57" name="Rectangle 256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2172678" y="2209976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54" name="Rectangle 253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50" name="Group 249"/>
                <p:cNvGrpSpPr/>
                <p:nvPr/>
              </p:nvGrpSpPr>
              <p:grpSpPr>
                <a:xfrm>
                  <a:off x="2172308" y="2387141"/>
                  <a:ext cx="537359" cy="177165"/>
                  <a:chOff x="2330792" y="2971909"/>
                  <a:chExt cx="537359" cy="177165"/>
                </a:xfrm>
              </p:grpSpPr>
              <p:sp>
                <p:nvSpPr>
                  <p:cNvPr id="251" name="Rectangle 250"/>
                  <p:cNvSpPr/>
                  <p:nvPr/>
                </p:nvSpPr>
                <p:spPr>
                  <a:xfrm>
                    <a:off x="2330792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509100" y="2972050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>
                  <a:xfrm>
                    <a:off x="2689843" y="2971909"/>
                    <a:ext cx="178308" cy="177024"/>
                  </a:xfrm>
                  <a:prstGeom prst="rect">
                    <a:avLst/>
                  </a:prstGeom>
                  <a:noFill/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xample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 Matrix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ultiply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2028487" y="1435577"/>
            <a:ext cx="4932613" cy="1136173"/>
            <a:chOff x="2028487" y="3645376"/>
            <a:chExt cx="4932613" cy="1136173"/>
          </a:xfrm>
        </p:grpSpPr>
        <p:sp>
          <p:nvSpPr>
            <p:cNvPr id="102" name="Rectangle 101"/>
            <p:cNvSpPr/>
            <p:nvPr/>
          </p:nvSpPr>
          <p:spPr>
            <a:xfrm>
              <a:off x="2028487" y="3982817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gfor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 = 1:3</a:t>
              </a:r>
              <a:endPara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   C(:,:,</a:t>
              </a:r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i) =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A(:,:,i) * B;</a:t>
              </a:r>
              <a:endPara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 rot="5400000">
              <a:off x="1499704" y="4181459"/>
              <a:ext cx="1136173" cy="6400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61837" y="3645376"/>
              <a:ext cx="47992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>
                      <a:lumMod val="90000"/>
                    </a:schemeClr>
                  </a:solidFill>
                </a:rPr>
                <a:t>Parallel GPU FOR-loop (only </a:t>
              </a:r>
              <a:r>
                <a:rPr lang="en-US" sz="2000" b="1" dirty="0" smtClean="0">
                  <a:solidFill>
                    <a:schemeClr val="bg2">
                      <a:lumMod val="90000"/>
                    </a:schemeClr>
                  </a:solidFill>
                </a:rPr>
                <a:t>1</a:t>
              </a:r>
              <a:r>
                <a:rPr lang="en-US" sz="2000" dirty="0" smtClean="0">
                  <a:solidFill>
                    <a:schemeClr val="bg2">
                      <a:lumMod val="90000"/>
                    </a:schemeClr>
                  </a:solidFill>
                </a:rPr>
                <a:t> kernel launch)</a:t>
              </a:r>
              <a:endParaRPr lang="en-US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0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xample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 Summing over Columns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500" y="1162051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Think of gfor as “syntactic sugar” to write vectorized code in an iterative style.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781360"/>
            <a:ext cx="3534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n-NO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nn-NO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n-NO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 </a:t>
            </a:r>
            <a:r>
              <a:rPr lang="nn-NO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nn-NO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1:3</a:t>
            </a:r>
            <a:endParaRPr lang="nn-NO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A(i) = sum(B(:,i));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081015"/>
            <a:ext cx="3661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gfor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 = 1:3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A(i) = sum(B(:,i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5400000">
            <a:off x="352156" y="2950796"/>
            <a:ext cx="1203095" cy="64008"/>
          </a:xfrm>
          <a:prstGeom prst="roundRect">
            <a:avLst/>
          </a:prstGeom>
          <a:solidFill>
            <a:srgbClr val="E4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 rot="5400000">
            <a:off x="385617" y="4279657"/>
            <a:ext cx="1136173" cy="6400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8225" y="2381250"/>
            <a:ext cx="4011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Three passes to sum all columns of B</a:t>
            </a: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7750" y="3743574"/>
            <a:ext cx="3612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One pass to sum all columns of B</a:t>
            </a: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3105150"/>
            <a:ext cx="3204865" cy="9233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Both equivalent to “</a:t>
            </a: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latin typeface="Courier New" pitchFamily="49" charset="0"/>
                <a:cs typeface="Courier New" pitchFamily="49" charset="0"/>
              </a:rPr>
              <a:t>sum(B)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+mj-lt"/>
                <a:cs typeface="Courier New" pitchFamily="49" charset="0"/>
              </a:rPr>
              <a:t>, but latter is faster (more explicitly written)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4800600" y="3475818"/>
            <a:ext cx="685800" cy="21706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13" name="Rounded Rectangle 12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72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2827" y="142875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 =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gzeros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( 5, 5, n );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 = 1:n,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gselect(i);           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% choose GPU for this iteration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x =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rand(5,5);       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% add work to GPU’s queue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y(:,:,i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fft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(x);    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% more work in queue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% all GPUs are now computing simultaneously, until done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Easy Multi GPU Scaling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5" name="Rounded Rectangle 4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93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Technology Stack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27285" y="1056216"/>
            <a:ext cx="8382000" cy="39539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 full system making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optimizations for you</a:t>
            </a:r>
          </a:p>
          <a:p>
            <a:r>
              <a:rPr lang="en-US" dirty="0">
                <a:solidFill>
                  <a:schemeClr val="bg1"/>
                </a:solidFill>
              </a:rPr>
              <a:t>Including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“Core” brains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“JIT” speed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“Calls” heavy-lifting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594485" y="742950"/>
            <a:ext cx="4079123" cy="4038600"/>
            <a:chOff x="4594485" y="742950"/>
            <a:chExt cx="4079123" cy="4038600"/>
          </a:xfrm>
        </p:grpSpPr>
        <p:sp>
          <p:nvSpPr>
            <p:cNvPr id="3" name="Oval 2"/>
            <p:cNvSpPr/>
            <p:nvPr/>
          </p:nvSpPr>
          <p:spPr>
            <a:xfrm>
              <a:off x="4594485" y="742950"/>
              <a:ext cx="4079123" cy="4038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5625608" y="1809750"/>
              <a:ext cx="2819400" cy="27432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463808" y="2647950"/>
              <a:ext cx="1752600" cy="1676400"/>
              <a:chOff x="1828800" y="3886200"/>
              <a:chExt cx="1752600" cy="16764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828800" y="3886200"/>
                <a:ext cx="1752600" cy="1676400"/>
              </a:xfrm>
              <a:prstGeom prst="ellipse">
                <a:avLst/>
              </a:prstGeom>
              <a:solidFill>
                <a:srgbClr val="FFE48F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09951" y="4357752"/>
                <a:ext cx="121937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1200" b="1" dirty="0" smtClean="0"/>
                  <a:t>runtime</a:t>
                </a:r>
              </a:p>
              <a:p>
                <a:pPr algn="just"/>
                <a:r>
                  <a:rPr lang="en-US" sz="1200" b="1" dirty="0" smtClean="0"/>
                  <a:t>  </a:t>
                </a:r>
                <a:r>
                  <a:rPr lang="en-US" sz="1200" dirty="0" smtClean="0"/>
                  <a:t>memory mgt</a:t>
                </a:r>
              </a:p>
              <a:p>
                <a:pPr algn="just"/>
                <a:r>
                  <a:rPr lang="en-US" sz="1200" dirty="0" smtClean="0"/>
                  <a:t>  binary handling</a:t>
                </a:r>
              </a:p>
              <a:p>
                <a:pPr algn="just"/>
                <a:r>
                  <a:rPr lang="en-US" sz="1200" dirty="0" smtClean="0"/>
                  <a:t>  GPU-multiplex</a:t>
                </a:r>
              </a:p>
              <a:p>
                <a:pPr algn="just"/>
                <a:r>
                  <a:rPr lang="en-US" sz="1200" dirty="0" smtClean="0"/>
                  <a:t>  thread mgt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1693" y="3946634"/>
                <a:ext cx="597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B06900"/>
                    </a:solidFill>
                  </a:rPr>
                  <a:t>core</a:t>
                </a:r>
                <a:endParaRPr lang="en-US" dirty="0">
                  <a:solidFill>
                    <a:srgbClr val="B06900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906759" y="2281302"/>
              <a:ext cx="973726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 smtClean="0"/>
                <a:t>JIT Engine(s)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63808" y="1885950"/>
              <a:ext cx="775192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plus.mex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21008" y="2114550"/>
              <a:ext cx="1043324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minus.mex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70835" y="2571750"/>
              <a:ext cx="973973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bsxfun.mex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38800" y="2952750"/>
              <a:ext cx="838199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tan.mex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78208" y="2419350"/>
              <a:ext cx="914400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times.mex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95629" y="3409950"/>
              <a:ext cx="990599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power.mex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75420" y="1376285"/>
              <a:ext cx="2468380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 smtClean="0"/>
                <a:t>Calls (library routines + JIT)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75485" y="1962150"/>
              <a:ext cx="838200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fft.mex</a:t>
              </a:r>
              <a:endParaRPr lang="en-US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23085" y="2343150"/>
              <a:ext cx="838200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fft2.mex</a:t>
              </a:r>
              <a:endParaRPr lang="en-US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70685" y="2800350"/>
              <a:ext cx="914400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bessel.mex</a:t>
              </a:r>
              <a:endParaRPr lang="en-US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88734" y="3271450"/>
              <a:ext cx="952500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conv2.mex</a:t>
              </a:r>
              <a:endParaRPr lang="en-US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34200" y="1200150"/>
              <a:ext cx="901208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convn.mex</a:t>
              </a:r>
              <a:endParaRPr lang="en-US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13885" y="1581150"/>
              <a:ext cx="838200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find.mex</a:t>
              </a:r>
              <a:endParaRPr lang="en-US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99285" y="3714750"/>
              <a:ext cx="838200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sum.mex</a:t>
              </a:r>
              <a:endParaRPr lang="en-US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18385" y="1657350"/>
              <a:ext cx="1104900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subsasgn.mex</a:t>
              </a:r>
              <a:endParaRPr lang="en-US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889885" y="917717"/>
              <a:ext cx="1066800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mldivide.mex</a:t>
              </a:r>
              <a:endParaRPr lang="en-US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57800" y="4186940"/>
              <a:ext cx="1066800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lu.mex</a:t>
              </a:r>
              <a:endParaRPr lang="en-US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5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21605"/>
            <a:ext cx="9144000" cy="6999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itle 41"/>
          <p:cNvSpPr txBox="1">
            <a:spLocks/>
          </p:cNvSpPr>
          <p:nvPr/>
        </p:nvSpPr>
        <p:spPr>
          <a:xfrm>
            <a:off x="0" y="2114550"/>
            <a:ext cx="9144000" cy="649750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>
                <a:solidFill>
                  <a:srgbClr val="FFC20F"/>
                </a:solidFill>
              </a:rPr>
              <a:t>http://www.accelereyes.com/case_studies</a:t>
            </a:r>
            <a:endParaRPr lang="en-US" sz="3600" dirty="0">
              <a:solidFill>
                <a:srgbClr val="FFC20F"/>
              </a:solidFill>
            </a:endParaRPr>
          </a:p>
        </p:txBody>
      </p:sp>
      <p:pic>
        <p:nvPicPr>
          <p:cNvPr id="5" name="Picture 17" descr="Visualizatio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19" y="79929"/>
            <a:ext cx="1132417" cy="110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UDA_Box_Sin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115" y="10057"/>
            <a:ext cx="1263296" cy="161364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94242" y="1164721"/>
            <a:ext cx="12633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17X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524" y="1690359"/>
            <a:ext cx="1337468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 pitchFamily="34" charset="0"/>
              </a:rPr>
              <a:t>Neuro-imaging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Georgia Tech</a:t>
            </a:r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9" name="Group 5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8378" y="5846"/>
            <a:ext cx="1295135" cy="325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3923242" y="1164721"/>
            <a:ext cx="1262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20X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35929" y="1690359"/>
            <a:ext cx="151474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 pitchFamily="34" charset="0"/>
              </a:rPr>
              <a:t>Video Processing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Google</a:t>
            </a:r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2" name="Picture 18" descr="ParticleTracker#4.bmp"/>
          <p:cNvPicPr>
            <a:picLocks noChangeAspect="1"/>
          </p:cNvPicPr>
          <p:nvPr/>
        </p:nvPicPr>
        <p:blipFill>
          <a:blip r:embed="rId5" cstate="print">
            <a:lum contrast="-10000"/>
          </a:blip>
          <a:srcRect/>
          <a:stretch>
            <a:fillRect/>
          </a:stretch>
        </p:blipFill>
        <p:spPr bwMode="auto">
          <a:xfrm>
            <a:off x="7349596" y="78166"/>
            <a:ext cx="1177396" cy="109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UDA_Box_Sin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2514" y="23604"/>
            <a:ext cx="1263296" cy="161364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7312554" y="1178832"/>
            <a:ext cx="1262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12X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29211" y="1704471"/>
            <a:ext cx="144197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" pitchFamily="34" charset="0"/>
              </a:rPr>
              <a:t>Medical Devices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Spencer Tech</a:t>
            </a:r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6" name="Picture 21" descr="TeslaVertical_Financ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554" y="2814461"/>
            <a:ext cx="1157553" cy="115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UDA_Box_Sin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155" y="2747290"/>
            <a:ext cx="1263296" cy="161364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</p:pic>
      <p:sp>
        <p:nvSpPr>
          <p:cNvPr id="18" name="TextBox 40"/>
          <p:cNvSpPr txBox="1">
            <a:spLocks noChangeArrowheads="1"/>
          </p:cNvSpPr>
          <p:nvPr/>
        </p:nvSpPr>
        <p:spPr bwMode="auto">
          <a:xfrm>
            <a:off x="527315" y="3897488"/>
            <a:ext cx="1263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5X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1211" y="4453113"/>
            <a:ext cx="1584854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 pitchFamily="34" charset="0"/>
              </a:rPr>
              <a:t>Weather Modeling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NCAR</a:t>
            </a:r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0" name="Picture 20" descr="TeslaVertical_Numeric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5898" y="2795059"/>
            <a:ext cx="1168135" cy="116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UDA_Box_Sin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1249" y="2747290"/>
            <a:ext cx="1263296" cy="161364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</p:pic>
      <p:sp>
        <p:nvSpPr>
          <p:cNvPr id="22" name="TextBox 41"/>
          <p:cNvSpPr txBox="1">
            <a:spLocks noChangeArrowheads="1"/>
          </p:cNvSpPr>
          <p:nvPr/>
        </p:nvSpPr>
        <p:spPr bwMode="auto">
          <a:xfrm>
            <a:off x="2285471" y="3897488"/>
            <a:ext cx="1262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35X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58471" y="4453113"/>
            <a:ext cx="1473729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 pitchFamily="34" charset="0"/>
              </a:rPr>
              <a:t>Power Engineering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IIT India</a:t>
            </a:r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4" name="Picture 13" descr="ULTRASOUND_MAGNET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2191" y="2833864"/>
            <a:ext cx="1172104" cy="113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UDA_Box_Sin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9200" y="2747290"/>
            <a:ext cx="1263296" cy="161364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</p:pic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3906044" y="3897488"/>
            <a:ext cx="1262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17X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16628" y="4453113"/>
            <a:ext cx="1262063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" pitchFamily="34" charset="0"/>
              </a:rPr>
              <a:t>Track Bad Guys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BAE Systems</a:t>
            </a:r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8" name="Picture 12" descr="TeslaVertical_BioScience.jpg"/>
          <p:cNvPicPr>
            <a:picLocks noChangeAspect="1"/>
          </p:cNvPicPr>
          <p:nvPr/>
        </p:nvPicPr>
        <p:blipFill>
          <a:blip r:embed="rId9" cstate="print"/>
          <a:srcRect l="12682" t="8264" r="9608" b="10744"/>
          <a:stretch>
            <a:fillRect/>
          </a:stretch>
        </p:blipFill>
        <p:spPr bwMode="auto">
          <a:xfrm>
            <a:off x="5685367" y="2840919"/>
            <a:ext cx="1127125" cy="105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CUDA_Box_Sin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2685" y="2747290"/>
            <a:ext cx="1263296" cy="161364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</p:pic>
      <p:sp>
        <p:nvSpPr>
          <p:cNvPr id="30" name="TextBox 43"/>
          <p:cNvSpPr txBox="1">
            <a:spLocks noChangeArrowheads="1"/>
          </p:cNvSpPr>
          <p:nvPr/>
        </p:nvSpPr>
        <p:spPr bwMode="auto">
          <a:xfrm>
            <a:off x="5605992" y="3897488"/>
            <a:ext cx="1262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70X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30045" y="4453113"/>
            <a:ext cx="161528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Drug Delivery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Georgia Tech</a:t>
            </a:r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32" name="Picture 11" descr="DNA_THANG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6211" y="2798586"/>
            <a:ext cx="1162843" cy="118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CUDA_Box_Sin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2514" y="2760837"/>
            <a:ext cx="1263296" cy="161364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</p:pic>
      <p:sp>
        <p:nvSpPr>
          <p:cNvPr id="34" name="TextBox 44"/>
          <p:cNvSpPr txBox="1">
            <a:spLocks noChangeArrowheads="1"/>
          </p:cNvSpPr>
          <p:nvPr/>
        </p:nvSpPr>
        <p:spPr bwMode="auto">
          <a:xfrm>
            <a:off x="7312554" y="3911599"/>
            <a:ext cx="1262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35X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29211" y="4467225"/>
            <a:ext cx="144197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Bioinformatics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Leibniz</a:t>
            </a:r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7334" y="154717"/>
            <a:ext cx="860873" cy="9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19033" y="143429"/>
            <a:ext cx="952500" cy="96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7366000" y="98273"/>
            <a:ext cx="1117600" cy="10385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73434" y="154717"/>
            <a:ext cx="707533" cy="95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95034" y="2895599"/>
            <a:ext cx="537633" cy="95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4004733" y="2839155"/>
            <a:ext cx="1117600" cy="10385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03700" y="2889955"/>
            <a:ext cx="698500" cy="93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7400" y="2856088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609600" y="2839155"/>
            <a:ext cx="1117600" cy="1038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382933" y="2816577"/>
            <a:ext cx="1117600" cy="10724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60734" y="2856088"/>
            <a:ext cx="78167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Content Placeholder 15" descr="tsunami2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3167" y="2889954"/>
            <a:ext cx="762000" cy="971314"/>
          </a:xfrm>
          <a:prstGeom prst="rect">
            <a:avLst/>
          </a:prstGeom>
        </p:spPr>
      </p:pic>
      <p:pic>
        <p:nvPicPr>
          <p:cNvPr id="49" name="Picture 17" descr="Visualizatio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080" y="94332"/>
            <a:ext cx="1132417" cy="110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CUDA_Box_Sin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5776" y="24460"/>
            <a:ext cx="1263296" cy="161364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</p:pic>
      <p:sp>
        <p:nvSpPr>
          <p:cNvPr id="51" name="TextBox 24"/>
          <p:cNvSpPr txBox="1">
            <a:spLocks noChangeArrowheads="1"/>
          </p:cNvSpPr>
          <p:nvPr/>
        </p:nvSpPr>
        <p:spPr bwMode="auto">
          <a:xfrm>
            <a:off x="2231903" y="1179124"/>
            <a:ext cx="12633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20X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196185" y="1704762"/>
            <a:ext cx="1337468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 pitchFamily="34" charset="0"/>
              </a:rPr>
              <a:t>Bio-Research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CDC</a:t>
            </a:r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81294" y="168254"/>
            <a:ext cx="971506" cy="94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Group 5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8699" y="6702"/>
            <a:ext cx="1295135" cy="325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27"/>
          <p:cNvSpPr txBox="1">
            <a:spLocks noChangeArrowheads="1"/>
          </p:cNvSpPr>
          <p:nvPr/>
        </p:nvSpPr>
        <p:spPr bwMode="auto">
          <a:xfrm>
            <a:off x="5593563" y="1165577"/>
            <a:ext cx="1262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45X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430045" y="1691215"/>
            <a:ext cx="16152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 pitchFamily="34" charset="0"/>
              </a:rPr>
              <a:t>Radar Imaging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System Planning</a:t>
            </a:r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26905" y="131578"/>
            <a:ext cx="1066800" cy="9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9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Automated Optimizations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7300" y="1962150"/>
            <a:ext cx="6629400" cy="1706033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300 cycles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o</a:t>
            </a:r>
            <a:r>
              <a:rPr lang="en-US" sz="2400" dirty="0" smtClean="0">
                <a:solidFill>
                  <a:schemeClr val="bg1"/>
                </a:solidFill>
              </a:rPr>
              <a:t>ne-way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6900" y="2228850"/>
            <a:ext cx="1828800" cy="11811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GPU Memory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2100" y="2228850"/>
            <a:ext cx="1828800" cy="11811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GPU Cores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95700" y="3344333"/>
            <a:ext cx="1676400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95700" y="2239623"/>
            <a:ext cx="1676400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4474" y="1123950"/>
            <a:ext cx="4875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 = sin( x + y ).^2</a:t>
            </a:r>
            <a:endParaRPr lang="en-US" sz="3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7300" y="4171950"/>
            <a:ext cx="1828800" cy="685800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CPU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676400" y="3678956"/>
            <a:ext cx="0" cy="4929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67000" y="3668183"/>
            <a:ext cx="0" cy="503767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9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Introduction to Jacket for MATLAB®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GFOR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Comparison with PCT™ alternative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Moving into the future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Case studies and code </a:t>
            </a: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emos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4839495"/>
            <a:ext cx="5255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MATLAB® and Parallel Computing Toolbox™ (PCT) are trademarks of MathWorks®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22" name="Rounded Rectangle 21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47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Automated Optimizations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7300" y="1962150"/>
            <a:ext cx="6629400" cy="1706033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300 cycles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o</a:t>
            </a:r>
            <a:r>
              <a:rPr lang="en-US" sz="2400" dirty="0" smtClean="0">
                <a:solidFill>
                  <a:schemeClr val="bg1"/>
                </a:solidFill>
              </a:rPr>
              <a:t>ne-way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6900" y="2228850"/>
            <a:ext cx="1828800" cy="11811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GPU Memory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2100" y="2228850"/>
            <a:ext cx="1828800" cy="11811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GPU Cores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95700" y="3344333"/>
            <a:ext cx="1676400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95700" y="2239623"/>
            <a:ext cx="1676400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4474" y="1123950"/>
            <a:ext cx="4875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 = sin( x + y ).^2</a:t>
            </a:r>
            <a:endParaRPr lang="en-US" sz="3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7300" y="4171950"/>
            <a:ext cx="1828800" cy="685800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CPU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676400" y="3678956"/>
            <a:ext cx="0" cy="4929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67000" y="3668183"/>
            <a:ext cx="0" cy="503767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057400" y="3969808"/>
            <a:ext cx="3619500" cy="1090084"/>
            <a:chOff x="2171700" y="3920066"/>
            <a:chExt cx="3619500" cy="1090084"/>
          </a:xfrm>
        </p:grpSpPr>
        <p:sp>
          <p:nvSpPr>
            <p:cNvPr id="16" name="Oval 15"/>
            <p:cNvSpPr/>
            <p:nvPr/>
          </p:nvSpPr>
          <p:spPr>
            <a:xfrm>
              <a:off x="3124200" y="3920066"/>
              <a:ext cx="2667000" cy="109008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Optimized via</a:t>
              </a:r>
            </a:p>
            <a:p>
              <a:pPr algn="ctr"/>
              <a:r>
                <a:rPr lang="en-US" dirty="0" smtClean="0"/>
                <a:t>async</a:t>
              </a:r>
              <a:r>
                <a:rPr lang="en-US" dirty="0" smtClean="0"/>
                <a:t> transfer and smart copy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2171700" y="3925453"/>
              <a:ext cx="1361638" cy="387161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5981700" y="3344333"/>
            <a:ext cx="2667000" cy="109008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Optimized via</a:t>
            </a:r>
          </a:p>
          <a:p>
            <a:pPr algn="ctr"/>
            <a:r>
              <a:rPr lang="en-US" dirty="0" smtClean="0"/>
              <a:t>runtime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419600" y="3181350"/>
            <a:ext cx="1971238" cy="55553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1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Compare versus PCT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4474" y="1123950"/>
            <a:ext cx="4875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 = sin( x + y ).^2</a:t>
            </a:r>
            <a:endParaRPr lang="en-US" sz="3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4408" y="1733550"/>
            <a:ext cx="251556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PCT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Load x, y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+ (4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 Temp1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Load Temp1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Sin (~20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 Temp2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Load Temp2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.^ (~10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 A (300 cycles)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7808" y="1733550"/>
            <a:ext cx="2356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Jacket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Load x, y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Sin( </a:t>
            </a:r>
            <a:r>
              <a:rPr lang="en-US" dirty="0" smtClean="0">
                <a:solidFill>
                  <a:schemeClr val="bg1"/>
                </a:solidFill>
              </a:rPr>
              <a:t>x+y</a:t>
            </a:r>
            <a:r>
              <a:rPr lang="en-US" dirty="0" smtClean="0">
                <a:solidFill>
                  <a:schemeClr val="bg1"/>
                </a:solidFill>
              </a:rPr>
              <a:t> ).^2 (34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 A (300 cycles)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5320158" y="285750"/>
            <a:ext cx="495300" cy="666750"/>
          </a:xfrm>
          <a:prstGeom prst="lef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9208" y="4781550"/>
            <a:ext cx="3739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MATLAB and PCT are products and trademarks of MathWorks.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10200" y="428625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arallel computing toolbox™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Compare versus PCT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4474" y="1123950"/>
            <a:ext cx="4875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 = sin( x + y ).^2</a:t>
            </a:r>
            <a:endParaRPr lang="en-US" sz="3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4408" y="1733550"/>
            <a:ext cx="251556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PCT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Load x, y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+ (4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 Temp1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Load Temp1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Sin (~20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 Temp2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Load Temp2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.^ (~10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 A (300 cycles)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7808" y="1733550"/>
            <a:ext cx="2356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Jacket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Load x, y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Sin( </a:t>
            </a:r>
            <a:r>
              <a:rPr lang="en-US" dirty="0" smtClean="0">
                <a:solidFill>
                  <a:schemeClr val="bg1"/>
                </a:solidFill>
              </a:rPr>
              <a:t>x+y</a:t>
            </a:r>
            <a:r>
              <a:rPr lang="en-US" dirty="0" smtClean="0">
                <a:solidFill>
                  <a:schemeClr val="bg1"/>
                </a:solidFill>
              </a:rPr>
              <a:t> ).^2 (34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 A (300 cycles)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9429" y="4629150"/>
            <a:ext cx="249054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1834 </a:t>
            </a:r>
            <a:r>
              <a:rPr lang="en-US" b="1" dirty="0" smtClean="0">
                <a:solidFill>
                  <a:schemeClr val="bg1"/>
                </a:solidFill>
              </a:rPr>
              <a:t>cycles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7808" y="3040618"/>
            <a:ext cx="235699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634 </a:t>
            </a:r>
            <a:r>
              <a:rPr lang="en-US" b="1" dirty="0" smtClean="0">
                <a:solidFill>
                  <a:schemeClr val="bg1"/>
                </a:solidFill>
              </a:rPr>
              <a:t>cycles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10200" y="428625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arallel computing toolbox™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5320158" y="285750"/>
            <a:ext cx="495300" cy="666750"/>
          </a:xfrm>
          <a:prstGeom prst="lef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4781550"/>
            <a:ext cx="4049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MATLAB® and PCT™ are products and trademarks of MathWorks.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Compare versus PCT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4474" y="1123950"/>
            <a:ext cx="4875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 = sin( x + y ).^2</a:t>
            </a:r>
            <a:endParaRPr lang="en-US" sz="3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4408" y="1733550"/>
            <a:ext cx="251556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PCT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Load x, y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+ (4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 Temp1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Load Temp1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Sin (~20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 Temp2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Load Temp2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.^ (~10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 A (300 cycles)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7808" y="1733550"/>
            <a:ext cx="2356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Jacket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Load x, y (300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Sin( </a:t>
            </a:r>
            <a:r>
              <a:rPr lang="en-US" dirty="0" smtClean="0">
                <a:solidFill>
                  <a:schemeClr val="bg1"/>
                </a:solidFill>
              </a:rPr>
              <a:t>x+y</a:t>
            </a:r>
            <a:r>
              <a:rPr lang="en-US" dirty="0" smtClean="0">
                <a:solidFill>
                  <a:schemeClr val="bg1"/>
                </a:solidFill>
              </a:rPr>
              <a:t> ).^2 (34 cycles)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 A (300 cycles)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9429" y="4629150"/>
            <a:ext cx="249054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1834 </a:t>
            </a:r>
            <a:r>
              <a:rPr lang="en-US" b="1" dirty="0" smtClean="0">
                <a:solidFill>
                  <a:schemeClr val="bg1"/>
                </a:solidFill>
              </a:rPr>
              <a:t>cycles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7808" y="3040618"/>
            <a:ext cx="235699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634 </a:t>
            </a:r>
            <a:r>
              <a:rPr lang="en-US" b="1" dirty="0" smtClean="0">
                <a:solidFill>
                  <a:schemeClr val="bg1"/>
                </a:solidFill>
              </a:rPr>
              <a:t>cycles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7808" y="3562350"/>
            <a:ext cx="2356992" cy="150810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Theoretically, a 3x increase.  Actually, a </a:t>
            </a:r>
            <a:r>
              <a:rPr lang="en-US" sz="2000" b="1" dirty="0" smtClean="0">
                <a:solidFill>
                  <a:srgbClr val="FF0000"/>
                </a:solidFill>
              </a:rPr>
              <a:t>20x</a:t>
            </a:r>
            <a:r>
              <a:rPr lang="en-US" b="1" dirty="0" smtClean="0">
                <a:solidFill>
                  <a:schemeClr val="bg1"/>
                </a:solidFill>
              </a:rPr>
              <a:t> difference: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Legacy Java system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Better GPU code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5320158" y="285750"/>
            <a:ext cx="495300" cy="666750"/>
          </a:xfrm>
          <a:prstGeom prst="lef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410200" y="428625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arallel computing toolbox™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Jacket has 10X more functions…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 rot="5400000">
            <a:off x="2926286" y="2671535"/>
            <a:ext cx="650822" cy="6400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5400000">
            <a:off x="2925021" y="1701360"/>
            <a:ext cx="646330" cy="640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16200000">
            <a:off x="2547872" y="4008311"/>
            <a:ext cx="1409542" cy="6589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 rot="5400000">
            <a:off x="-198071" y="3963087"/>
            <a:ext cx="1745550" cy="640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42046" y="1409700"/>
            <a:ext cx="2383033" cy="1548822"/>
            <a:chOff x="4365304" y="1691542"/>
            <a:chExt cx="2383033" cy="1548822"/>
          </a:xfrm>
        </p:grpSpPr>
        <p:sp>
          <p:nvSpPr>
            <p:cNvPr id="4" name="Rounded Rectangle 3"/>
            <p:cNvSpPr/>
            <p:nvPr/>
          </p:nvSpPr>
          <p:spPr>
            <a:xfrm rot="5400000">
              <a:off x="3622897" y="2433949"/>
              <a:ext cx="1548822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51560" y="1706056"/>
              <a:ext cx="229677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reductions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sum, min, max, any, all, nnz, prod</a:t>
              </a:r>
              <a:endParaRPr lang="en-US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vectors, columns, rows, etc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280191" y="1410198"/>
            <a:ext cx="2296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convolutions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2D, 3D, 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1698" y="3122316"/>
            <a:ext cx="22967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ense linear algebra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LU, QR, Cholesky, SVD, Eigenvalues,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Inversion, </a:t>
            </a: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et, Matrix Power, Solvers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83702" y="2382619"/>
            <a:ext cx="1535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FFTs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2D, 3D, ND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85592" y="3323272"/>
            <a:ext cx="235320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mage processing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filter, rotate, erode,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dilate, bwmorph,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resize, rgb2gray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ist, histeq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>
            <a:off x="5333449" y="1832104"/>
            <a:ext cx="937844" cy="640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56623" y="1409700"/>
            <a:ext cx="2296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nterp and rescale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vectors, matrices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rescaling</a:t>
            </a:r>
          </a:p>
        </p:txBody>
      </p:sp>
      <p:sp>
        <p:nvSpPr>
          <p:cNvPr id="16" name="Rounded Rectangle 15"/>
          <p:cNvSpPr/>
          <p:nvPr/>
        </p:nvSpPr>
        <p:spPr>
          <a:xfrm rot="5400000">
            <a:off x="5344135" y="2946136"/>
            <a:ext cx="923330" cy="640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882319" y="2516475"/>
            <a:ext cx="2575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sorting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long any dimension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find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39369" y="4334530"/>
            <a:ext cx="2723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and many more…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517185" y="1096411"/>
            <a:ext cx="313730" cy="6400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28761" y="971550"/>
            <a:ext cx="1328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gfor (loops)</a:t>
            </a:r>
          </a:p>
        </p:txBody>
      </p:sp>
      <p:sp>
        <p:nvSpPr>
          <p:cNvPr id="22" name="Rounded Rectangle 21"/>
          <p:cNvSpPr/>
          <p:nvPr/>
        </p:nvSpPr>
        <p:spPr>
          <a:xfrm rot="5400000">
            <a:off x="3094589" y="1096411"/>
            <a:ext cx="313730" cy="6400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306166" y="971550"/>
            <a:ext cx="2332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gcompile (fine-grain)</a:t>
            </a:r>
          </a:p>
        </p:txBody>
      </p:sp>
      <p:sp>
        <p:nvSpPr>
          <p:cNvPr id="24" name="Rounded Rectangle 23"/>
          <p:cNvSpPr/>
          <p:nvPr/>
        </p:nvSpPr>
        <p:spPr>
          <a:xfrm rot="5400000">
            <a:off x="5647289" y="1096411"/>
            <a:ext cx="313730" cy="6400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858865" y="971550"/>
            <a:ext cx="2904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gselect (multi-GPU)</a:t>
            </a:r>
          </a:p>
        </p:txBody>
      </p:sp>
      <p:sp>
        <p:nvSpPr>
          <p:cNvPr id="26" name="Rounded Rectangle 25"/>
          <p:cNvSpPr/>
          <p:nvPr/>
        </p:nvSpPr>
        <p:spPr>
          <a:xfrm rot="5400000">
            <a:off x="5416510" y="3979256"/>
            <a:ext cx="776934" cy="6565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858865" y="3623616"/>
            <a:ext cx="2294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elp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profview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Easy To Maintain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Write your code once and let </a:t>
            </a:r>
            <a:r>
              <a:rPr lang="en-US" dirty="0" smtClean="0">
                <a:solidFill>
                  <a:schemeClr val="bg1"/>
                </a:solidFill>
              </a:rPr>
              <a:t>Jacket </a:t>
            </a:r>
            <a:r>
              <a:rPr lang="en-US" dirty="0">
                <a:solidFill>
                  <a:schemeClr val="bg1"/>
                </a:solidFill>
              </a:rPr>
              <a:t>carry you through the coming hardware evolution.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Each new </a:t>
            </a:r>
            <a:r>
              <a:rPr lang="en-US" dirty="0" smtClean="0">
                <a:solidFill>
                  <a:schemeClr val="bg1"/>
                </a:solidFill>
              </a:rPr>
              <a:t>Jacket </a:t>
            </a:r>
            <a:r>
              <a:rPr lang="en-US" dirty="0">
                <a:solidFill>
                  <a:schemeClr val="bg1"/>
                </a:solidFill>
              </a:rPr>
              <a:t>release improves the speed of your code, without any code modification.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Each new </a:t>
            </a:r>
            <a:r>
              <a:rPr lang="en-US" dirty="0" smtClean="0">
                <a:solidFill>
                  <a:schemeClr val="bg1"/>
                </a:solidFill>
              </a:rPr>
              <a:t>Jacket </a:t>
            </a:r>
            <a:r>
              <a:rPr lang="en-US" dirty="0">
                <a:solidFill>
                  <a:schemeClr val="bg1"/>
                </a:solidFill>
              </a:rPr>
              <a:t>release leverages latest GPU hardware (e.g. </a:t>
            </a:r>
            <a:r>
              <a:rPr lang="en-US" dirty="0" smtClean="0">
                <a:solidFill>
                  <a:schemeClr val="bg1"/>
                </a:solidFill>
              </a:rPr>
              <a:t>Fermi, Kepler), </a:t>
            </a:r>
            <a:r>
              <a:rPr lang="en-US" dirty="0">
                <a:solidFill>
                  <a:schemeClr val="bg1"/>
                </a:solidFill>
              </a:rPr>
              <a:t>without any code modification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6" name="Rounded Rectangle 5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42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in Jacket 2.1: Optimization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Unconstrained Optimization in 2.1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Gradient Descent and BFGS methods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Jacobian computation with GFOR</a:t>
            </a:r>
          </a:p>
          <a:p>
            <a:r>
              <a:rPr lang="en-US" dirty="0">
                <a:solidFill>
                  <a:schemeClr val="bg1"/>
                </a:solidFill>
              </a:rPr>
              <a:t>Batched-mode Optimization in 2.2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Search-based </a:t>
            </a:r>
            <a:r>
              <a:rPr lang="en-US" dirty="0">
                <a:solidFill>
                  <a:schemeClr val="bg1"/>
                </a:solidFill>
              </a:rPr>
              <a:t>Optimization in </a:t>
            </a:r>
            <a:r>
              <a:rPr lang="en-US" dirty="0" smtClean="0">
                <a:solidFill>
                  <a:schemeClr val="bg1"/>
                </a:solidFill>
              </a:rPr>
              <a:t>2.2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Constrained Optimization in 2.3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6" name="Rounded Rectangle 5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90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Sparse Roadmap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48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 smtClean="0">
                <a:solidFill>
                  <a:schemeClr val="bg1"/>
                </a:solidFill>
              </a:rPr>
              <a:t>Current </a:t>
            </a:r>
            <a:r>
              <a:rPr lang="en-US" sz="2300" dirty="0">
                <a:solidFill>
                  <a:schemeClr val="bg1"/>
                </a:solidFill>
              </a:rPr>
              <a:t>functions </a:t>
            </a:r>
            <a:r>
              <a:rPr lang="en-US" sz="2300" dirty="0" smtClean="0">
                <a:solidFill>
                  <a:schemeClr val="bg1"/>
                </a:solidFill>
              </a:rPr>
              <a:t>supported: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en-US" sz="2250" dirty="0" smtClean="0">
                <a:solidFill>
                  <a:schemeClr val="bg1"/>
                </a:solidFill>
              </a:rPr>
              <a:t>Matrix </a:t>
            </a:r>
            <a:r>
              <a:rPr lang="en-US" sz="2250" dirty="0">
                <a:solidFill>
                  <a:schemeClr val="bg1"/>
                </a:solidFill>
              </a:rPr>
              <a:t>multiply</a:t>
            </a:r>
          </a:p>
          <a:p>
            <a:r>
              <a:rPr lang="en-US" sz="2250" dirty="0" smtClean="0">
                <a:solidFill>
                  <a:schemeClr val="bg1"/>
                </a:solidFill>
              </a:rPr>
              <a:t>Triangular </a:t>
            </a:r>
            <a:r>
              <a:rPr lang="en-US" sz="2250" dirty="0">
                <a:solidFill>
                  <a:schemeClr val="bg1"/>
                </a:solidFill>
              </a:rPr>
              <a:t>matrix solve</a:t>
            </a:r>
          </a:p>
          <a:p>
            <a:r>
              <a:rPr lang="en-US" sz="2250" dirty="0" smtClean="0">
                <a:solidFill>
                  <a:schemeClr val="bg1"/>
                </a:solidFill>
              </a:rPr>
              <a:t>Iterative </a:t>
            </a:r>
            <a:r>
              <a:rPr lang="en-US" sz="2250" dirty="0">
                <a:solidFill>
                  <a:schemeClr val="bg1"/>
                </a:solidFill>
              </a:rPr>
              <a:t>solvers with no pre-conditioning.</a:t>
            </a:r>
          </a:p>
          <a:p>
            <a:r>
              <a:rPr lang="en-US" sz="2250" dirty="0" smtClean="0">
                <a:solidFill>
                  <a:schemeClr val="bg1"/>
                </a:solidFill>
              </a:rPr>
              <a:t>Examples</a:t>
            </a:r>
            <a:r>
              <a:rPr lang="en-US" sz="2250" dirty="0">
                <a:solidFill>
                  <a:schemeClr val="bg1"/>
                </a:solidFill>
              </a:rPr>
              <a:t>: CG, BICG, BICGSTAB, BICGSTABL, GMRES, </a:t>
            </a:r>
            <a:r>
              <a:rPr lang="en-US" sz="2250" dirty="0" smtClean="0">
                <a:solidFill>
                  <a:schemeClr val="bg1"/>
                </a:solidFill>
              </a:rPr>
              <a:t>LSQR</a:t>
            </a:r>
          </a:p>
          <a:p>
            <a:pPr marL="0" indent="0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300" dirty="0" smtClean="0">
                <a:solidFill>
                  <a:schemeClr val="bg1"/>
                </a:solidFill>
              </a:rPr>
              <a:t>Under development: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en-US" sz="2250" dirty="0" smtClean="0">
                <a:solidFill>
                  <a:schemeClr val="bg1"/>
                </a:solidFill>
              </a:rPr>
              <a:t>Iterative </a:t>
            </a:r>
            <a:r>
              <a:rPr lang="en-US" sz="2250" dirty="0">
                <a:solidFill>
                  <a:schemeClr val="bg1"/>
                </a:solidFill>
              </a:rPr>
              <a:t>solvers with pre-conditioning and improved performance</a:t>
            </a:r>
          </a:p>
          <a:p>
            <a:r>
              <a:rPr lang="en-US" sz="2250" dirty="0" smtClean="0">
                <a:solidFill>
                  <a:schemeClr val="bg1"/>
                </a:solidFill>
              </a:rPr>
              <a:t>Examples</a:t>
            </a:r>
            <a:r>
              <a:rPr lang="en-US" sz="2250" dirty="0">
                <a:solidFill>
                  <a:schemeClr val="bg1"/>
                </a:solidFill>
              </a:rPr>
              <a:t>: CG, BICG, BICGSTAB, GMRES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6" name="Rounded Rectangle 5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75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Move to C/C++, Fortran, or Python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53000" y="3736948"/>
            <a:ext cx="3523529" cy="1044602"/>
            <a:chOff x="2518609" y="3291290"/>
            <a:chExt cx="3523529" cy="1044602"/>
          </a:xfrm>
        </p:grpSpPr>
        <p:grpSp>
          <p:nvGrpSpPr>
            <p:cNvPr id="3" name="Group 44"/>
            <p:cNvGrpSpPr/>
            <p:nvPr/>
          </p:nvGrpSpPr>
          <p:grpSpPr>
            <a:xfrm>
              <a:off x="2518609" y="3943350"/>
              <a:ext cx="3523529" cy="392542"/>
              <a:chOff x="2152650" y="3078930"/>
              <a:chExt cx="3523529" cy="39254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2152650" y="3078930"/>
                <a:ext cx="352352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The World’s Largest, Fastest GPU Library</a:t>
                </a:r>
                <a:endParaRPr lang="en-US" sz="1600" dirty="0"/>
              </a:p>
            </p:txBody>
          </p:sp>
          <p:grpSp>
            <p:nvGrpSpPr>
              <p:cNvPr id="4" name="Group 46"/>
              <p:cNvGrpSpPr/>
              <p:nvPr/>
            </p:nvGrpSpPr>
            <p:grpSpPr>
              <a:xfrm>
                <a:off x="2247179" y="3405577"/>
                <a:ext cx="1656921" cy="65895"/>
                <a:chOff x="7149955" y="1491390"/>
                <a:chExt cx="1640514" cy="342560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7875261" y="1491390"/>
                  <a:ext cx="227685" cy="342560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7149955" y="1491390"/>
                  <a:ext cx="227685" cy="342560"/>
                </a:xfrm>
                <a:prstGeom prst="roundRect">
                  <a:avLst/>
                </a:prstGeom>
                <a:solidFill>
                  <a:srgbClr val="E4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7531905" y="1491390"/>
                  <a:ext cx="227685" cy="34256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8216790" y="1491390"/>
                  <a:ext cx="227685" cy="342560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8562784" y="1491390"/>
                  <a:ext cx="227685" cy="342560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373" y="3291290"/>
              <a:ext cx="3048000" cy="65206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powder"/>
          </p:spPr>
        </p:pic>
      </p:grpSp>
      <p:sp>
        <p:nvSpPr>
          <p:cNvPr id="21" name="Content Placeholder 4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ArrayFire GPU library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Free version for </a:t>
            </a:r>
            <a:r>
              <a:rPr lang="en-US" dirty="0">
                <a:solidFill>
                  <a:schemeClr val="bg1"/>
                </a:solidFill>
              </a:rPr>
              <a:t>most </a:t>
            </a:r>
            <a:r>
              <a:rPr lang="en-US" dirty="0" smtClean="0">
                <a:solidFill>
                  <a:schemeClr val="bg1"/>
                </a:solidFill>
              </a:rPr>
              <a:t>users (single GPU usage)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 version (multi-GPU usage)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Available for CUDA or OpenCL devices</a:t>
            </a:r>
          </a:p>
        </p:txBody>
      </p:sp>
    </p:spTree>
    <p:extLst>
      <p:ext uri="{BB962C8B-B14F-4D97-AF65-F5344CB8AC3E}">
        <p14:creationId xmlns:p14="http://schemas.microsoft.com/office/powerpoint/2010/main" val="11659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ArrayFire Example (C++)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827" y="142875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include &lt;stdio.h&gt;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arrayfire.h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using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namespace </a:t>
            </a:r>
            <a:r>
              <a:rPr lang="en-US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af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main()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 million random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samples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int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 =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20e6;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randu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(n,1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), y =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randu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(n,1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how many fell inside unit circle?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pi =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4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sum&lt;float&gt;(sqrt(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x,x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)+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y,y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))&lt;1) / n;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printf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("pi = %g\n", pi);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0;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470825" y="971550"/>
            <a:ext cx="5486400" cy="5342348"/>
            <a:chOff x="3107269" y="1428750"/>
            <a:chExt cx="5486400" cy="5342348"/>
          </a:xfrm>
        </p:grpSpPr>
        <p:grpSp>
          <p:nvGrpSpPr>
            <p:cNvPr id="13" name="Group 12"/>
            <p:cNvGrpSpPr/>
            <p:nvPr/>
          </p:nvGrpSpPr>
          <p:grpSpPr>
            <a:xfrm>
              <a:off x="3107269" y="1428750"/>
              <a:ext cx="5486400" cy="5342348"/>
              <a:chOff x="4191000" y="1809750"/>
              <a:chExt cx="4114800" cy="40386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256867" y="1936749"/>
                <a:ext cx="1981200" cy="1905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301068" y="1943098"/>
                <a:ext cx="3937000" cy="3735918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91000" y="1809750"/>
                <a:ext cx="2065867" cy="304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495800" y="3841748"/>
                <a:ext cx="3810000" cy="200660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977469" y="1725102"/>
              <a:ext cx="2412998" cy="2336245"/>
              <a:chOff x="5977469" y="1725102"/>
              <a:chExt cx="2412998" cy="2336245"/>
            </a:xfrm>
          </p:grpSpPr>
          <p:sp>
            <p:nvSpPr>
              <p:cNvPr id="15" name="Multiply 14"/>
              <p:cNvSpPr/>
              <p:nvPr/>
            </p:nvSpPr>
            <p:spPr>
              <a:xfrm>
                <a:off x="6553200" y="2647950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ultiply 15"/>
              <p:cNvSpPr/>
              <p:nvPr/>
            </p:nvSpPr>
            <p:spPr>
              <a:xfrm>
                <a:off x="6553200" y="3040424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Multiply 16"/>
              <p:cNvSpPr/>
              <p:nvPr/>
            </p:nvSpPr>
            <p:spPr>
              <a:xfrm>
                <a:off x="8001000" y="1962150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Multiply 17"/>
              <p:cNvSpPr/>
              <p:nvPr/>
            </p:nvSpPr>
            <p:spPr>
              <a:xfrm>
                <a:off x="7391400" y="1799834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Multiply 18"/>
              <p:cNvSpPr/>
              <p:nvPr/>
            </p:nvSpPr>
            <p:spPr>
              <a:xfrm>
                <a:off x="7543800" y="2561166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Multiply 19"/>
              <p:cNvSpPr/>
              <p:nvPr/>
            </p:nvSpPr>
            <p:spPr>
              <a:xfrm>
                <a:off x="7055558" y="2632353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Multiply 20"/>
              <p:cNvSpPr/>
              <p:nvPr/>
            </p:nvSpPr>
            <p:spPr>
              <a:xfrm>
                <a:off x="5977469" y="1967831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Multiply 21"/>
              <p:cNvSpPr/>
              <p:nvPr/>
            </p:nvSpPr>
            <p:spPr>
              <a:xfrm>
                <a:off x="6477000" y="2266950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Multiply 22"/>
              <p:cNvSpPr/>
              <p:nvPr/>
            </p:nvSpPr>
            <p:spPr>
              <a:xfrm>
                <a:off x="7391400" y="3420116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Multiply 23"/>
              <p:cNvSpPr/>
              <p:nvPr/>
            </p:nvSpPr>
            <p:spPr>
              <a:xfrm>
                <a:off x="6781800" y="3509796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Multiply 24"/>
              <p:cNvSpPr/>
              <p:nvPr/>
            </p:nvSpPr>
            <p:spPr>
              <a:xfrm>
                <a:off x="7840133" y="3605846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Multiply 25"/>
              <p:cNvSpPr/>
              <p:nvPr/>
            </p:nvSpPr>
            <p:spPr>
              <a:xfrm>
                <a:off x="7848600" y="3095569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Multiply 26"/>
              <p:cNvSpPr/>
              <p:nvPr/>
            </p:nvSpPr>
            <p:spPr>
              <a:xfrm>
                <a:off x="8238067" y="2703003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Multiply 27"/>
              <p:cNvSpPr/>
              <p:nvPr/>
            </p:nvSpPr>
            <p:spPr>
              <a:xfrm>
                <a:off x="7620000" y="2051829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Multiply 28"/>
              <p:cNvSpPr/>
              <p:nvPr/>
            </p:nvSpPr>
            <p:spPr>
              <a:xfrm>
                <a:off x="7131758" y="2102539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Multiply 29"/>
              <p:cNvSpPr/>
              <p:nvPr/>
            </p:nvSpPr>
            <p:spPr>
              <a:xfrm>
                <a:off x="6129869" y="3449212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Multiply 30"/>
              <p:cNvSpPr/>
              <p:nvPr/>
            </p:nvSpPr>
            <p:spPr>
              <a:xfrm>
                <a:off x="6129869" y="2871000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Multiply 31"/>
              <p:cNvSpPr/>
              <p:nvPr/>
            </p:nvSpPr>
            <p:spPr>
              <a:xfrm>
                <a:off x="6324600" y="3867150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Multiply 32"/>
              <p:cNvSpPr/>
              <p:nvPr/>
            </p:nvSpPr>
            <p:spPr>
              <a:xfrm>
                <a:off x="7106358" y="3855898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Multiply 33"/>
              <p:cNvSpPr/>
              <p:nvPr/>
            </p:nvSpPr>
            <p:spPr>
              <a:xfrm>
                <a:off x="7055558" y="3052476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Multiply 34"/>
              <p:cNvSpPr/>
              <p:nvPr/>
            </p:nvSpPr>
            <p:spPr>
              <a:xfrm>
                <a:off x="7391400" y="2904867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Multiply 35"/>
              <p:cNvSpPr/>
              <p:nvPr/>
            </p:nvSpPr>
            <p:spPr>
              <a:xfrm>
                <a:off x="6587067" y="1809101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Multiply 36"/>
              <p:cNvSpPr/>
              <p:nvPr/>
            </p:nvSpPr>
            <p:spPr>
              <a:xfrm>
                <a:off x="7620000" y="3893350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Multiply 37"/>
              <p:cNvSpPr/>
              <p:nvPr/>
            </p:nvSpPr>
            <p:spPr>
              <a:xfrm>
                <a:off x="8153400" y="2279803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Multiply 38"/>
              <p:cNvSpPr/>
              <p:nvPr/>
            </p:nvSpPr>
            <p:spPr>
              <a:xfrm>
                <a:off x="7840133" y="1725102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28600" y="1733550"/>
            <a:ext cx="5755573" cy="572363"/>
          </a:xfrm>
          <a:prstGeom prst="rect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42875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20e6;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%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20 million random samples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grand(1,n,’gdouble’);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grand(1,n,’gdouble’);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distance_to_origin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sqrt( X.*X + Y.*Y );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is_inside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(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distance_to_origin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&lt;= 1);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pi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4 * sum(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is_inside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/ n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Easy GPU Acceleration of M code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7" name="Rounded Rectangle 6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2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Case Studies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6" name="Rounded Rectangle 5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1028" name="Picture 4" descr="http://www.mergersandinquisitions.com/wp-content/uploads/2009/03/financial_modeling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123950"/>
            <a:ext cx="3060699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391585"/>
            <a:ext cx="753004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See more examples: </a:t>
            </a:r>
            <a:r>
              <a:rPr lang="en-US" sz="2000" u="sng" dirty="0">
                <a:solidFill>
                  <a:schemeClr val="bg1"/>
                </a:solidFill>
              </a:rPr>
              <a:t>http://</a:t>
            </a:r>
            <a:r>
              <a:rPr lang="en-US" sz="2000" u="sng" dirty="0" smtClean="0">
                <a:solidFill>
                  <a:schemeClr val="bg1"/>
                </a:solidFill>
              </a:rPr>
              <a:t>www.accelereyes.com/examples/case_studies</a:t>
            </a:r>
          </a:p>
          <a:p>
            <a:pPr algn="ctr"/>
            <a:r>
              <a:rPr lang="en-US" sz="2000" u="sng" dirty="0">
                <a:solidFill>
                  <a:schemeClr val="bg1"/>
                </a:solidFill>
              </a:rPr>
              <a:t>http://blog.accelereyes.com/blog/</a:t>
            </a:r>
          </a:p>
        </p:txBody>
      </p:sp>
    </p:spTree>
    <p:extLst>
      <p:ext uri="{BB962C8B-B14F-4D97-AF65-F5344CB8AC3E}">
        <p14:creationId xmlns:p14="http://schemas.microsoft.com/office/powerpoint/2010/main" val="7578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Study:  Australian Brokerage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Description:  Nonlinear </a:t>
            </a:r>
            <a:r>
              <a:rPr lang="en-US" dirty="0">
                <a:solidFill>
                  <a:schemeClr val="bg1"/>
                </a:solidFill>
              </a:rPr>
              <a:t>regressive model fitting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Speedup:  </a:t>
            </a:r>
            <a:r>
              <a:rPr lang="en-US" dirty="0" smtClean="0">
                <a:solidFill>
                  <a:schemeClr val="bg1"/>
                </a:solidFill>
              </a:rPr>
              <a:t>115x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Solution:  Jacket, Jacket DLA, ArrayFire Pro, Consulting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6" name="Rounded Rectangle 5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47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Case Study:  Australian Brokerage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Description:  Modified </a:t>
            </a:r>
            <a:r>
              <a:rPr lang="en-US" dirty="0">
                <a:solidFill>
                  <a:schemeClr val="bg1"/>
                </a:solidFill>
              </a:rPr>
              <a:t>conjugate gradient for sparse matrices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Speedup:  10-30x (Depends </a:t>
            </a:r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dirty="0" smtClean="0">
                <a:solidFill>
                  <a:schemeClr val="bg1"/>
                </a:solidFill>
              </a:rPr>
              <a:t>data </a:t>
            </a:r>
            <a:r>
              <a:rPr lang="en-US" dirty="0">
                <a:solidFill>
                  <a:schemeClr val="bg1"/>
                </a:solidFill>
              </a:rPr>
              <a:t>size. </a:t>
            </a:r>
            <a:r>
              <a:rPr lang="en-US" dirty="0" smtClean="0">
                <a:solidFill>
                  <a:schemeClr val="bg1"/>
                </a:solidFill>
              </a:rPr>
              <a:t>Larger </a:t>
            </a:r>
            <a:r>
              <a:rPr lang="en-US" dirty="0">
                <a:solidFill>
                  <a:schemeClr val="bg1"/>
                </a:solidFill>
              </a:rPr>
              <a:t>data </a:t>
            </a:r>
            <a:r>
              <a:rPr lang="en-US" dirty="0" smtClean="0">
                <a:solidFill>
                  <a:schemeClr val="bg1"/>
                </a:solidFill>
              </a:rPr>
              <a:t>gives bigger speedups.)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Solution:  Jacket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Jacket SLA, ArrayFire Pro, Consulting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6" name="Rounded Rectangle 5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47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Case Study:  </a:t>
            </a:r>
            <a:r>
              <a:rPr lang="en-US" dirty="0" smtClean="0">
                <a:solidFill>
                  <a:schemeClr val="bg1"/>
                </a:solidFill>
              </a:rPr>
              <a:t>Koch Industries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Description:  Option </a:t>
            </a:r>
            <a:r>
              <a:rPr lang="en-US" dirty="0">
                <a:solidFill>
                  <a:schemeClr val="bg1"/>
                </a:solidFill>
              </a:rPr>
              <a:t>pricing based on </a:t>
            </a:r>
            <a:r>
              <a:rPr lang="en-US" dirty="0" smtClean="0">
                <a:solidFill>
                  <a:schemeClr val="bg1"/>
                </a:solidFill>
              </a:rPr>
              <a:t>Monte-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arlo </a:t>
            </a:r>
            <a:r>
              <a:rPr lang="en-US" dirty="0">
                <a:solidFill>
                  <a:schemeClr val="bg1"/>
                </a:solidFill>
              </a:rPr>
              <a:t>simulation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Speedup:  </a:t>
            </a:r>
            <a:r>
              <a:rPr lang="en-US" dirty="0">
                <a:solidFill>
                  <a:schemeClr val="bg1"/>
                </a:solidFill>
              </a:rPr>
              <a:t>60 - 70x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Solution:  Jacket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6" name="Rounded Rectangle 5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19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Case Study:  Bank of America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6" name="Rounded Rectangle 5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0" name="Content Placeholder 4"/>
          <p:cNvSpPr txBox="1">
            <a:spLocks/>
          </p:cNvSpPr>
          <p:nvPr/>
        </p:nvSpPr>
        <p:spPr>
          <a:xfrm>
            <a:off x="609600" y="1352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Description:  Visualization of server utilization and workloads, required to run in MATLAB®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Focus only on visualization, not computation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Result:  Beautiful OpenGL 3D renderings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Solution:  Jacket with the Graphics Library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Automotive Trader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Description:  Algorithmic trading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Speedup:  37x on 3 GPUs (14x on 1 GPU)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Solution:  Jacket, Jacket MGL for 3 </a:t>
            </a:r>
            <a:r>
              <a:rPr lang="en-US" dirty="0" smtClean="0">
                <a:solidFill>
                  <a:schemeClr val="bg1"/>
                </a:solidFill>
              </a:rPr>
              <a:t>GPUs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Learn more: </a:t>
            </a:r>
            <a:r>
              <a:rPr lang="en-US" sz="2400" u="sng" dirty="0">
                <a:solidFill>
                  <a:schemeClr val="bg1"/>
                </a:solidFill>
              </a:rPr>
              <a:t>http://www.automatedtrader.net/articles/software-review/107768/mashup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6" name="Rounded Rectangle 5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47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Demos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4" name="Rounded Rectangle 3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31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94014" y="736985"/>
            <a:ext cx="4555972" cy="3669530"/>
            <a:chOff x="2209800" y="666750"/>
            <a:chExt cx="4555972" cy="3669530"/>
          </a:xfrm>
        </p:grpSpPr>
        <p:sp>
          <p:nvSpPr>
            <p:cNvPr id="14" name="Rectangle 13"/>
            <p:cNvSpPr/>
            <p:nvPr/>
          </p:nvSpPr>
          <p:spPr>
            <a:xfrm>
              <a:off x="2209800" y="3931831"/>
              <a:ext cx="3733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Faster MATLAB® through GPU computing</a:t>
              </a:r>
              <a:endParaRPr lang="en-US" sz="16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81740" y="4270385"/>
              <a:ext cx="1656921" cy="65895"/>
              <a:chOff x="7149955" y="1491390"/>
              <a:chExt cx="1640514" cy="34256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7875262" y="1491390"/>
                <a:ext cx="227685" cy="34256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149955" y="1491390"/>
                <a:ext cx="227685" cy="342560"/>
              </a:xfrm>
              <a:prstGeom prst="roundRect">
                <a:avLst/>
              </a:prstGeom>
              <a:solidFill>
                <a:srgbClr val="E4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531905" y="1491390"/>
                <a:ext cx="227685" cy="34256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8216790" y="1491390"/>
                <a:ext cx="227685" cy="34256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8562784" y="1491390"/>
                <a:ext cx="227685" cy="34256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510" y="666750"/>
              <a:ext cx="4098262" cy="3222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7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Matrix Types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7421" y="1035332"/>
            <a:ext cx="3518380" cy="1384018"/>
            <a:chOff x="3805050" y="1060702"/>
            <a:chExt cx="1548822" cy="1384018"/>
          </a:xfrm>
        </p:grpSpPr>
        <p:grpSp>
          <p:nvGrpSpPr>
            <p:cNvPr id="11" name="Group 10"/>
            <p:cNvGrpSpPr/>
            <p:nvPr/>
          </p:nvGrpSpPr>
          <p:grpSpPr>
            <a:xfrm>
              <a:off x="3805050" y="1060702"/>
              <a:ext cx="1329899" cy="1323439"/>
              <a:chOff x="3711777" y="1060702"/>
              <a:chExt cx="1329899" cy="132343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711777" y="1060702"/>
                <a:ext cx="1329899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8000" b="1" dirty="0" smtClean="0">
                    <a:solidFill>
                      <a:prstClr val="white"/>
                    </a:solidFill>
                  </a:rPr>
                  <a:t>gdouble</a:t>
                </a:r>
                <a:endParaRPr lang="en-US" sz="8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230045" y="2072934"/>
                <a:ext cx="5122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double precision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3805050" y="2380712"/>
              <a:ext cx="1548822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48000" y="3473732"/>
            <a:ext cx="3048000" cy="1384018"/>
            <a:chOff x="3805050" y="1060702"/>
            <a:chExt cx="1548822" cy="1384018"/>
          </a:xfrm>
        </p:grpSpPr>
        <p:grpSp>
          <p:nvGrpSpPr>
            <p:cNvPr id="34" name="Group 33"/>
            <p:cNvGrpSpPr/>
            <p:nvPr/>
          </p:nvGrpSpPr>
          <p:grpSpPr>
            <a:xfrm>
              <a:off x="3805050" y="1060702"/>
              <a:ext cx="1379699" cy="1323439"/>
              <a:chOff x="3711777" y="1060702"/>
              <a:chExt cx="1379699" cy="132343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3711777" y="1060702"/>
                <a:ext cx="1379699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8000" b="1" dirty="0" smtClean="0">
                    <a:solidFill>
                      <a:prstClr val="white"/>
                    </a:solidFill>
                  </a:rPr>
                  <a:t>gsingle</a:t>
                </a:r>
                <a:endParaRPr lang="en-US" sz="8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82821" y="2072934"/>
                <a:ext cx="6660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s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ingle precision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3805050" y="2380712"/>
              <a:ext cx="1548822" cy="640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065540" y="1035332"/>
            <a:ext cx="3316459" cy="1384018"/>
            <a:chOff x="3805050" y="1060702"/>
            <a:chExt cx="1723959" cy="1384018"/>
          </a:xfrm>
        </p:grpSpPr>
        <p:grpSp>
          <p:nvGrpSpPr>
            <p:cNvPr id="39" name="Group 38"/>
            <p:cNvGrpSpPr/>
            <p:nvPr/>
          </p:nvGrpSpPr>
          <p:grpSpPr>
            <a:xfrm>
              <a:off x="3805050" y="1060702"/>
              <a:ext cx="1723959" cy="1323439"/>
              <a:chOff x="3711777" y="1060702"/>
              <a:chExt cx="1723959" cy="132343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711777" y="1060702"/>
                <a:ext cx="1723959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8000" b="1" dirty="0" smtClean="0">
                    <a:solidFill>
                      <a:prstClr val="white"/>
                    </a:solidFill>
                  </a:rPr>
                  <a:t>glogical</a:t>
                </a:r>
                <a:endParaRPr lang="en-US" sz="8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060262" y="2072933"/>
                <a:ext cx="3968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boolean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Rounded Rectangle 39"/>
            <p:cNvSpPr/>
            <p:nvPr/>
          </p:nvSpPr>
          <p:spPr>
            <a:xfrm>
              <a:off x="3805050" y="2380712"/>
              <a:ext cx="1685238" cy="6400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48400" y="2384141"/>
            <a:ext cx="2238375" cy="1384018"/>
            <a:chOff x="3805050" y="1060702"/>
            <a:chExt cx="1548822" cy="1384018"/>
          </a:xfrm>
        </p:grpSpPr>
        <p:grpSp>
          <p:nvGrpSpPr>
            <p:cNvPr id="44" name="Group 43"/>
            <p:cNvGrpSpPr/>
            <p:nvPr/>
          </p:nvGrpSpPr>
          <p:grpSpPr>
            <a:xfrm>
              <a:off x="3805050" y="1060702"/>
              <a:ext cx="1183778" cy="1323439"/>
              <a:chOff x="3711777" y="1060702"/>
              <a:chExt cx="1183778" cy="132343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711777" y="1060702"/>
                <a:ext cx="1183778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8000" b="1" dirty="0" smtClean="0">
                    <a:solidFill>
                      <a:prstClr val="white"/>
                    </a:solidFill>
                  </a:rPr>
                  <a:t>gint#</a:t>
                </a:r>
                <a:endParaRPr lang="en-US" sz="8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90238" y="2072935"/>
                <a:ext cx="3918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integers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3805050" y="2380712"/>
              <a:ext cx="1548822" cy="6400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4810" y="2387258"/>
            <a:ext cx="2795590" cy="1384018"/>
            <a:chOff x="3805049" y="1060702"/>
            <a:chExt cx="1992404" cy="1384018"/>
          </a:xfrm>
        </p:grpSpPr>
        <p:grpSp>
          <p:nvGrpSpPr>
            <p:cNvPr id="49" name="Group 48"/>
            <p:cNvGrpSpPr/>
            <p:nvPr/>
          </p:nvGrpSpPr>
          <p:grpSpPr>
            <a:xfrm>
              <a:off x="3805050" y="1060702"/>
              <a:ext cx="1992403" cy="1323439"/>
              <a:chOff x="3711777" y="1060702"/>
              <a:chExt cx="1992403" cy="1323439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711777" y="1060702"/>
                <a:ext cx="1992403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8000" b="1" dirty="0" smtClean="0">
                    <a:solidFill>
                      <a:prstClr val="white"/>
                    </a:solidFill>
                  </a:rPr>
                  <a:t>guint#</a:t>
                </a:r>
                <a:endParaRPr lang="en-US" sz="8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181810" y="2072935"/>
                <a:ext cx="10523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u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nsigned integers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Rounded Rectangle 49"/>
            <p:cNvSpPr/>
            <p:nvPr/>
          </p:nvSpPr>
          <p:spPr>
            <a:xfrm>
              <a:off x="3805049" y="2380712"/>
              <a:ext cx="1992403" cy="64008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14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Matrix Types: ND Support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99" name="Group 898"/>
          <p:cNvGrpSpPr/>
          <p:nvPr/>
        </p:nvGrpSpPr>
        <p:grpSpPr>
          <a:xfrm>
            <a:off x="2057400" y="1733944"/>
            <a:ext cx="5030406" cy="2514206"/>
            <a:chOff x="1827594" y="1733944"/>
            <a:chExt cx="5030406" cy="2514206"/>
          </a:xfrm>
        </p:grpSpPr>
        <p:grpSp>
          <p:nvGrpSpPr>
            <p:cNvPr id="56" name="Group 55"/>
            <p:cNvGrpSpPr/>
            <p:nvPr/>
          </p:nvGrpSpPr>
          <p:grpSpPr>
            <a:xfrm>
              <a:off x="1929626" y="1962150"/>
              <a:ext cx="2139976" cy="177763"/>
              <a:chOff x="2307823" y="2748536"/>
              <a:chExt cx="4279952" cy="355525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44" name="Rectangle 43"/>
              <p:cNvSpPr/>
              <p:nvPr/>
            </p:nvSpPr>
            <p:spPr>
              <a:xfrm>
                <a:off x="2307823" y="2748818"/>
                <a:ext cx="356616" cy="354048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664439" y="2748818"/>
                <a:ext cx="356616" cy="354048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019575" y="2748536"/>
                <a:ext cx="356616" cy="354048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376191" y="2750086"/>
                <a:ext cx="356616" cy="350873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733317" y="2750088"/>
                <a:ext cx="356616" cy="350873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089933" y="2749776"/>
                <a:ext cx="356616" cy="350873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445068" y="2748599"/>
                <a:ext cx="356616" cy="354048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801684" y="2748599"/>
                <a:ext cx="356616" cy="354048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874543" y="2750013"/>
                <a:ext cx="356616" cy="354048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31159" y="2750013"/>
                <a:ext cx="356616" cy="354048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257800" y="2890838"/>
                <a:ext cx="228600" cy="76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563520" y="2890838"/>
                <a:ext cx="228600" cy="76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2438642" y="2688329"/>
              <a:ext cx="1427533" cy="1419260"/>
              <a:chOff x="2161840" y="2782560"/>
              <a:chExt cx="1427533" cy="1419260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grpSp>
            <p:nvGrpSpPr>
              <p:cNvPr id="310" name="Group 309"/>
              <p:cNvGrpSpPr/>
              <p:nvPr/>
            </p:nvGrpSpPr>
            <p:grpSpPr>
              <a:xfrm>
                <a:off x="2164134" y="2782560"/>
                <a:ext cx="1425239" cy="177800"/>
                <a:chOff x="2330792" y="2971909"/>
                <a:chExt cx="1425239" cy="177800"/>
              </a:xfrm>
            </p:grpSpPr>
            <p:sp>
              <p:nvSpPr>
                <p:cNvPr id="374" name="Rectangle 37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1" name="Group 310"/>
              <p:cNvGrpSpPr/>
              <p:nvPr/>
            </p:nvGrpSpPr>
            <p:grpSpPr>
              <a:xfrm>
                <a:off x="2164007" y="3137384"/>
                <a:ext cx="1425239" cy="177800"/>
                <a:chOff x="2330792" y="2971909"/>
                <a:chExt cx="1425239" cy="177800"/>
              </a:xfrm>
            </p:grpSpPr>
            <p:sp>
              <p:nvSpPr>
                <p:cNvPr id="366" name="Rectangle 365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2" name="Group 311"/>
              <p:cNvGrpSpPr/>
              <p:nvPr/>
            </p:nvGrpSpPr>
            <p:grpSpPr>
              <a:xfrm>
                <a:off x="2163880" y="2960360"/>
                <a:ext cx="1425239" cy="177800"/>
                <a:chOff x="2330792" y="2971909"/>
                <a:chExt cx="1425239" cy="177800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1" name="Rectangle 360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2" name="Rectangle 361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3" name="Group 312"/>
              <p:cNvGrpSpPr/>
              <p:nvPr/>
            </p:nvGrpSpPr>
            <p:grpSpPr>
              <a:xfrm>
                <a:off x="2162222" y="3315184"/>
                <a:ext cx="1425239" cy="177800"/>
                <a:chOff x="2330792" y="2971909"/>
                <a:chExt cx="1425239" cy="177800"/>
              </a:xfrm>
            </p:grpSpPr>
            <p:sp>
              <p:nvSpPr>
                <p:cNvPr id="350" name="Rectangle 349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4" name="Group 313"/>
              <p:cNvGrpSpPr/>
              <p:nvPr/>
            </p:nvGrpSpPr>
            <p:grpSpPr>
              <a:xfrm>
                <a:off x="2162094" y="3491396"/>
                <a:ext cx="1425239" cy="177800"/>
                <a:chOff x="2330792" y="2971909"/>
                <a:chExt cx="1425239" cy="177800"/>
              </a:xfrm>
            </p:grpSpPr>
            <p:sp>
              <p:nvSpPr>
                <p:cNvPr id="342" name="Rectangle 341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5" name="Group 314"/>
              <p:cNvGrpSpPr/>
              <p:nvPr/>
            </p:nvGrpSpPr>
            <p:grpSpPr>
              <a:xfrm>
                <a:off x="2161967" y="3846220"/>
                <a:ext cx="1425239" cy="177800"/>
                <a:chOff x="2330792" y="2971909"/>
                <a:chExt cx="1425239" cy="177800"/>
              </a:xfrm>
            </p:grpSpPr>
            <p:sp>
              <p:nvSpPr>
                <p:cNvPr id="334" name="Rectangle 33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6" name="Group 315"/>
              <p:cNvGrpSpPr/>
              <p:nvPr/>
            </p:nvGrpSpPr>
            <p:grpSpPr>
              <a:xfrm>
                <a:off x="2161840" y="3669196"/>
                <a:ext cx="1425239" cy="177800"/>
                <a:chOff x="2330792" y="2971909"/>
                <a:chExt cx="1425239" cy="177800"/>
              </a:xfrm>
            </p:grpSpPr>
            <p:sp>
              <p:nvSpPr>
                <p:cNvPr id="326" name="Rectangle 325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7" name="Group 316"/>
              <p:cNvGrpSpPr/>
              <p:nvPr/>
            </p:nvGrpSpPr>
            <p:grpSpPr>
              <a:xfrm>
                <a:off x="2163357" y="4024020"/>
                <a:ext cx="1425239" cy="177800"/>
                <a:chOff x="2330792" y="2971909"/>
                <a:chExt cx="1425239" cy="177800"/>
              </a:xfrm>
            </p:grpSpPr>
            <p:sp>
              <p:nvSpPr>
                <p:cNvPr id="318" name="Rectangle 317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55" name="Group 454"/>
            <p:cNvGrpSpPr/>
            <p:nvPr/>
          </p:nvGrpSpPr>
          <p:grpSpPr>
            <a:xfrm>
              <a:off x="4399827" y="2618780"/>
              <a:ext cx="1427533" cy="1419260"/>
              <a:chOff x="2161840" y="2782560"/>
              <a:chExt cx="1427533" cy="1419260"/>
            </a:xfr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isometricLeftDown"/>
              <a:lightRig rig="threePt" dir="t"/>
            </a:scene3d>
          </p:grpSpPr>
          <p:grpSp>
            <p:nvGrpSpPr>
              <p:cNvPr id="456" name="Group 455"/>
              <p:cNvGrpSpPr/>
              <p:nvPr/>
            </p:nvGrpSpPr>
            <p:grpSpPr>
              <a:xfrm>
                <a:off x="2164134" y="278256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20" name="Rectangle 519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1" name="Rectangle 520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2" name="Rectangle 521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3" name="Rectangle 522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4" name="Rectangle 523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5" name="Rectangle 524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6" name="Rectangle 525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7" name="Rectangle 526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7" name="Group 456"/>
              <p:cNvGrpSpPr/>
              <p:nvPr/>
            </p:nvGrpSpPr>
            <p:grpSpPr>
              <a:xfrm>
                <a:off x="2164007" y="3137384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12" name="Rectangle 511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3" name="Rectangle 512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4" name="Rectangle 513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5" name="Rectangle 514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7" name="Rectangle 516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8" name="Rectangle 517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9" name="Rectangle 518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8" name="Group 457"/>
              <p:cNvGrpSpPr/>
              <p:nvPr/>
            </p:nvGrpSpPr>
            <p:grpSpPr>
              <a:xfrm>
                <a:off x="2163880" y="296036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04" name="Rectangle 50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5" name="Rectangle 50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6" name="Rectangle 505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8" name="Rectangle 507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9" name="Rectangle 508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0" name="Rectangle 509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9" name="Group 458"/>
              <p:cNvGrpSpPr/>
              <p:nvPr/>
            </p:nvGrpSpPr>
            <p:grpSpPr>
              <a:xfrm>
                <a:off x="2162222" y="3315184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496" name="Rectangle 495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8" name="Rectangle 497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9" name="Rectangle 498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0" name="Rectangle 499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1" name="Rectangle 500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2" name="Rectangle 501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3" name="Rectangle 502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60" name="Group 459"/>
              <p:cNvGrpSpPr/>
              <p:nvPr/>
            </p:nvGrpSpPr>
            <p:grpSpPr>
              <a:xfrm>
                <a:off x="2162094" y="3491396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488" name="Rectangle 487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1" name="Rectangle 490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2" name="Rectangle 491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3" name="Rectangle 492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4" name="Rectangle 493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5" name="Rectangle 494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2161967" y="384622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480" name="Rectangle 479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62" name="Group 461"/>
              <p:cNvGrpSpPr/>
              <p:nvPr/>
            </p:nvGrpSpPr>
            <p:grpSpPr>
              <a:xfrm>
                <a:off x="2161840" y="3669196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472" name="Rectangle 471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63" name="Group 462"/>
              <p:cNvGrpSpPr/>
              <p:nvPr/>
            </p:nvGrpSpPr>
            <p:grpSpPr>
              <a:xfrm>
                <a:off x="2163357" y="402402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464" name="Rectangle 46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7" name="Rectangle 466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8" name="Rectangle 467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1" name="Rectangle 470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28" name="Group 527"/>
            <p:cNvGrpSpPr/>
            <p:nvPr/>
          </p:nvGrpSpPr>
          <p:grpSpPr>
            <a:xfrm>
              <a:off x="5430467" y="2620677"/>
              <a:ext cx="1427533" cy="1419260"/>
              <a:chOff x="2161840" y="2782560"/>
              <a:chExt cx="1427533" cy="1419260"/>
            </a:xfr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isometricRightUp"/>
              <a:lightRig rig="threePt" dir="t"/>
            </a:scene3d>
          </p:grpSpPr>
          <p:grpSp>
            <p:nvGrpSpPr>
              <p:cNvPr id="529" name="Group 528"/>
              <p:cNvGrpSpPr/>
              <p:nvPr/>
            </p:nvGrpSpPr>
            <p:grpSpPr>
              <a:xfrm>
                <a:off x="2164134" y="278256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93" name="Rectangle 592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4" name="Rectangle 593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5" name="Rectangle 594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6" name="Rectangle 595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7" name="Rectangle 596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8" name="Rectangle 597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9" name="Rectangle 598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0" name="Rectangle 599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0" name="Group 529"/>
              <p:cNvGrpSpPr/>
              <p:nvPr/>
            </p:nvGrpSpPr>
            <p:grpSpPr>
              <a:xfrm>
                <a:off x="2164007" y="3137384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85" name="Rectangle 584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6" name="Rectangle 585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7" name="Rectangle 586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8" name="Rectangle 587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9" name="Rectangle 588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1" name="Rectangle 590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2" name="Rectangle 591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1" name="Group 530"/>
              <p:cNvGrpSpPr/>
              <p:nvPr/>
            </p:nvGrpSpPr>
            <p:grpSpPr>
              <a:xfrm>
                <a:off x="2163880" y="296036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77" name="Rectangle 576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8" name="Rectangle 577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9" name="Rectangle 578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0" name="Rectangle 579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1" name="Rectangle 580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2" name="Rectangle 581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3" name="Rectangle 582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4" name="Rectangle 583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2" name="Group 531"/>
              <p:cNvGrpSpPr/>
              <p:nvPr/>
            </p:nvGrpSpPr>
            <p:grpSpPr>
              <a:xfrm>
                <a:off x="2162222" y="3315184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69" name="Rectangle 568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0" name="Rectangle 569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1" name="Rectangle 570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2" name="Rectangle 571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3" name="Rectangle 572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4" name="Rectangle 573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5" name="Rectangle 574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6" name="Rectangle 575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3" name="Group 532"/>
              <p:cNvGrpSpPr/>
              <p:nvPr/>
            </p:nvGrpSpPr>
            <p:grpSpPr>
              <a:xfrm>
                <a:off x="2162094" y="3491396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61" name="Rectangle 560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2" name="Rectangle 561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4" name="Rectangle 563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5" name="Rectangle 564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6" name="Rectangle 565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7" name="Rectangle 566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8" name="Rectangle 567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4" name="Group 533"/>
              <p:cNvGrpSpPr/>
              <p:nvPr/>
            </p:nvGrpSpPr>
            <p:grpSpPr>
              <a:xfrm>
                <a:off x="2161967" y="384622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53" name="Rectangle 552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4" name="Rectangle 553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5" name="Rectangle 554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6" name="Rectangle 555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7" name="Rectangle 556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8" name="Rectangle 557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9" name="Rectangle 558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0" name="Rectangle 559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5" name="Group 534"/>
              <p:cNvGrpSpPr/>
              <p:nvPr/>
            </p:nvGrpSpPr>
            <p:grpSpPr>
              <a:xfrm>
                <a:off x="2161840" y="3669196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45" name="Rectangle 544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6" name="Rectangle 545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7" name="Rectangle 546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8" name="Rectangle 547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9" name="Rectangle 548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0" name="Rectangle 549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1" name="Rectangle 550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2" name="Rectangle 551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6" name="Group 535"/>
              <p:cNvGrpSpPr/>
              <p:nvPr/>
            </p:nvGrpSpPr>
            <p:grpSpPr>
              <a:xfrm>
                <a:off x="2163357" y="402402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37" name="Rectangle 536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8" name="Rectangle 537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9" name="Rectangle 538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0" name="Rectangle 539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1" name="Rectangle 540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2" name="Rectangle 541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3" name="Rectangle 542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4" name="Rectangle 543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01" name="Group 600"/>
            <p:cNvGrpSpPr/>
            <p:nvPr/>
          </p:nvGrpSpPr>
          <p:grpSpPr>
            <a:xfrm>
              <a:off x="4917375" y="1733944"/>
              <a:ext cx="1427533" cy="1419260"/>
              <a:chOff x="2161840" y="2782560"/>
              <a:chExt cx="1427533" cy="1419260"/>
            </a:xfr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isometricTopUp"/>
              <a:lightRig rig="threePt" dir="t"/>
            </a:scene3d>
          </p:grpSpPr>
          <p:grpSp>
            <p:nvGrpSpPr>
              <p:cNvPr id="602" name="Group 601"/>
              <p:cNvGrpSpPr/>
              <p:nvPr/>
            </p:nvGrpSpPr>
            <p:grpSpPr>
              <a:xfrm>
                <a:off x="2164134" y="278256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666" name="Rectangle 665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8" name="Rectangle 667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9" name="Rectangle 668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0" name="Rectangle 669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1" name="Rectangle 670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2" name="Rectangle 671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3" name="Rectangle 672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3" name="Group 602"/>
              <p:cNvGrpSpPr/>
              <p:nvPr/>
            </p:nvGrpSpPr>
            <p:grpSpPr>
              <a:xfrm>
                <a:off x="2164007" y="3137384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658" name="Rectangle 657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9" name="Rectangle 658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0" name="Rectangle 659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1" name="Rectangle 660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2" name="Rectangle 661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3" name="Rectangle 662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4" name="Rectangle 663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5" name="Rectangle 664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4" name="Group 603"/>
              <p:cNvGrpSpPr/>
              <p:nvPr/>
            </p:nvGrpSpPr>
            <p:grpSpPr>
              <a:xfrm>
                <a:off x="2163880" y="296036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650" name="Rectangle 649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1" name="Rectangle 650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2" name="Rectangle 651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3" name="Rectangle 652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4" name="Rectangle 653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5" name="Rectangle 654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7" name="Rectangle 656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5" name="Group 604"/>
              <p:cNvGrpSpPr/>
              <p:nvPr/>
            </p:nvGrpSpPr>
            <p:grpSpPr>
              <a:xfrm>
                <a:off x="2162222" y="3315184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642" name="Rectangle 641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8" name="Rectangle 647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9" name="Rectangle 648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6" name="Group 605"/>
              <p:cNvGrpSpPr/>
              <p:nvPr/>
            </p:nvGrpSpPr>
            <p:grpSpPr>
              <a:xfrm>
                <a:off x="2162094" y="3491396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634" name="Rectangle 63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5" name="Rectangle 63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6" name="Rectangle 635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7" name="Rectangle 636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8" name="Rectangle 637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9" name="Rectangle 638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0" name="Rectangle 639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1" name="Rectangle 640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7" name="Group 606"/>
              <p:cNvGrpSpPr/>
              <p:nvPr/>
            </p:nvGrpSpPr>
            <p:grpSpPr>
              <a:xfrm>
                <a:off x="2161967" y="384622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626" name="Rectangle 625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8" name="Rectangle 627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9" name="Rectangle 628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0" name="Rectangle 629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1" name="Rectangle 630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2" name="Rectangle 631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3" name="Rectangle 632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8" name="Group 607"/>
              <p:cNvGrpSpPr/>
              <p:nvPr/>
            </p:nvGrpSpPr>
            <p:grpSpPr>
              <a:xfrm>
                <a:off x="2161840" y="3669196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618" name="Rectangle 617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2" name="Rectangle 621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5" name="Rectangle 624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9" name="Group 608"/>
              <p:cNvGrpSpPr/>
              <p:nvPr/>
            </p:nvGrpSpPr>
            <p:grpSpPr>
              <a:xfrm>
                <a:off x="2163357" y="402402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610" name="Rectangle 609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1" name="Rectangle 610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2" name="Rectangle 611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3" name="Rectangle 612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75" name="Rectangle 674"/>
            <p:cNvSpPr/>
            <p:nvPr/>
          </p:nvSpPr>
          <p:spPr>
            <a:xfrm>
              <a:off x="1827594" y="2081141"/>
              <a:ext cx="8622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vectors</a:t>
              </a:r>
              <a:endParaRPr lang="en-US" dirty="0"/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2979181" y="2367618"/>
              <a:ext cx="9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matrices</a:t>
              </a:r>
              <a:endParaRPr lang="en-US" dirty="0"/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4298202" y="3878818"/>
              <a:ext cx="9728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volumes</a:t>
              </a:r>
              <a:endParaRPr lang="en-US" dirty="0"/>
            </a:p>
          </p:txBody>
        </p:sp>
      </p:grpSp>
      <p:sp>
        <p:nvSpPr>
          <p:cNvPr id="898" name="Rectangle 897"/>
          <p:cNvSpPr/>
          <p:nvPr/>
        </p:nvSpPr>
        <p:spPr>
          <a:xfrm>
            <a:off x="7010400" y="3922147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… ND</a:t>
            </a:r>
            <a:endParaRPr lang="en-US" sz="2800" dirty="0"/>
          </a:p>
        </p:txBody>
      </p:sp>
      <p:grpSp>
        <p:nvGrpSpPr>
          <p:cNvPr id="382" name="Group 381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383" name="Rounded Rectangle 382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84" name="Rounded Rectangle 383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85" name="Rounded Rectangle 384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86" name="Rounded Rectangle 385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87" name="Rounded Rectangle 386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66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Matrix Types: Easy Manipulation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6" name="Rectangle 675"/>
          <p:cNvSpPr/>
          <p:nvPr/>
        </p:nvSpPr>
        <p:spPr>
          <a:xfrm>
            <a:off x="3228018" y="1958550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A(1,:)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304435" y="2345225"/>
            <a:ext cx="537729" cy="530172"/>
            <a:chOff x="2172308" y="2034134"/>
            <a:chExt cx="537729" cy="53017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310" name="Group 309"/>
            <p:cNvGrpSpPr/>
            <p:nvPr/>
          </p:nvGrpSpPr>
          <p:grpSpPr>
            <a:xfrm>
              <a:off x="2172308" y="2034134"/>
              <a:ext cx="537359" cy="177165"/>
              <a:chOff x="2330792" y="2971909"/>
              <a:chExt cx="537359" cy="177165"/>
            </a:xfrm>
          </p:grpSpPr>
          <p:sp>
            <p:nvSpPr>
              <p:cNvPr id="374" name="Rectangle 373"/>
              <p:cNvSpPr/>
              <p:nvPr/>
            </p:nvSpPr>
            <p:spPr>
              <a:xfrm>
                <a:off x="2330792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2509100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2689843" y="2971909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0" name="Group 389"/>
            <p:cNvGrpSpPr/>
            <p:nvPr/>
          </p:nvGrpSpPr>
          <p:grpSpPr>
            <a:xfrm>
              <a:off x="2172678" y="2209976"/>
              <a:ext cx="537359" cy="177165"/>
              <a:chOff x="2330792" y="2971909"/>
              <a:chExt cx="537359" cy="177165"/>
            </a:xfrm>
          </p:grpSpPr>
          <p:sp>
            <p:nvSpPr>
              <p:cNvPr id="391" name="Rectangle 390"/>
              <p:cNvSpPr/>
              <p:nvPr/>
            </p:nvSpPr>
            <p:spPr>
              <a:xfrm>
                <a:off x="2330792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2509100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2689843" y="2971909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4" name="Group 393"/>
            <p:cNvGrpSpPr/>
            <p:nvPr/>
          </p:nvGrpSpPr>
          <p:grpSpPr>
            <a:xfrm>
              <a:off x="2172308" y="2387141"/>
              <a:ext cx="537359" cy="177165"/>
              <a:chOff x="2330792" y="2971909"/>
              <a:chExt cx="537359" cy="177165"/>
            </a:xfrm>
          </p:grpSpPr>
          <p:sp>
            <p:nvSpPr>
              <p:cNvPr id="395" name="Rectangle 394"/>
              <p:cNvSpPr/>
              <p:nvPr/>
            </p:nvSpPr>
            <p:spPr>
              <a:xfrm>
                <a:off x="2330792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2509100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2689843" y="2971909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98" name="Rectangle 397"/>
          <p:cNvSpPr/>
          <p:nvPr/>
        </p:nvSpPr>
        <p:spPr>
          <a:xfrm>
            <a:off x="3309761" y="2521067"/>
            <a:ext cx="532229" cy="1770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381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" name="Rectangle 398"/>
          <p:cNvSpPr/>
          <p:nvPr/>
        </p:nvSpPr>
        <p:spPr>
          <a:xfrm>
            <a:off x="1874446" y="316895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A(end,1)</a:t>
            </a:r>
            <a:endParaRPr lang="en-US" dirty="0"/>
          </a:p>
        </p:txBody>
      </p:sp>
      <p:grpSp>
        <p:nvGrpSpPr>
          <p:cNvPr id="400" name="Group 399"/>
          <p:cNvGrpSpPr/>
          <p:nvPr/>
        </p:nvGrpSpPr>
        <p:grpSpPr>
          <a:xfrm>
            <a:off x="2100980" y="3561978"/>
            <a:ext cx="537729" cy="530172"/>
            <a:chOff x="2172308" y="2034134"/>
            <a:chExt cx="537729" cy="53017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401" name="Group 400"/>
            <p:cNvGrpSpPr/>
            <p:nvPr/>
          </p:nvGrpSpPr>
          <p:grpSpPr>
            <a:xfrm>
              <a:off x="2172308" y="2034134"/>
              <a:ext cx="537359" cy="177165"/>
              <a:chOff x="2330792" y="2971909"/>
              <a:chExt cx="537359" cy="177165"/>
            </a:xfrm>
          </p:grpSpPr>
          <p:sp>
            <p:nvSpPr>
              <p:cNvPr id="410" name="Rectangle 409"/>
              <p:cNvSpPr/>
              <p:nvPr/>
            </p:nvSpPr>
            <p:spPr>
              <a:xfrm>
                <a:off x="2330792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2509100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2689843" y="2971909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2" name="Group 401"/>
            <p:cNvGrpSpPr/>
            <p:nvPr/>
          </p:nvGrpSpPr>
          <p:grpSpPr>
            <a:xfrm>
              <a:off x="2172678" y="2209976"/>
              <a:ext cx="537359" cy="177165"/>
              <a:chOff x="2330792" y="2971909"/>
              <a:chExt cx="537359" cy="177165"/>
            </a:xfrm>
          </p:grpSpPr>
          <p:sp>
            <p:nvSpPr>
              <p:cNvPr id="407" name="Rectangle 406"/>
              <p:cNvSpPr/>
              <p:nvPr/>
            </p:nvSpPr>
            <p:spPr>
              <a:xfrm>
                <a:off x="2330792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2509100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2689843" y="2971909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>
              <a:off x="2172308" y="2387141"/>
              <a:ext cx="537359" cy="177165"/>
              <a:chOff x="2330792" y="2971909"/>
              <a:chExt cx="537359" cy="177165"/>
            </a:xfrm>
          </p:grpSpPr>
          <p:sp>
            <p:nvSpPr>
              <p:cNvPr id="404" name="Rectangle 403"/>
              <p:cNvSpPr/>
              <p:nvPr/>
            </p:nvSpPr>
            <p:spPr>
              <a:xfrm>
                <a:off x="2330792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2509100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2689843" y="2971909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13" name="Rectangle 412"/>
          <p:cNvSpPr/>
          <p:nvPr/>
        </p:nvSpPr>
        <p:spPr>
          <a:xfrm>
            <a:off x="2290741" y="3914844"/>
            <a:ext cx="174846" cy="17598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381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4" name="Rectangle 413"/>
          <p:cNvSpPr/>
          <p:nvPr/>
        </p:nvSpPr>
        <p:spPr>
          <a:xfrm>
            <a:off x="1992674" y="1956103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A(1,1)</a:t>
            </a:r>
            <a:endParaRPr lang="en-US" dirty="0"/>
          </a:p>
        </p:txBody>
      </p:sp>
      <p:grpSp>
        <p:nvGrpSpPr>
          <p:cNvPr id="415" name="Group 414"/>
          <p:cNvGrpSpPr/>
          <p:nvPr/>
        </p:nvGrpSpPr>
        <p:grpSpPr>
          <a:xfrm>
            <a:off x="2096341" y="2342778"/>
            <a:ext cx="537729" cy="530172"/>
            <a:chOff x="2172308" y="2034134"/>
            <a:chExt cx="537729" cy="53017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416" name="Group 415"/>
            <p:cNvGrpSpPr/>
            <p:nvPr/>
          </p:nvGrpSpPr>
          <p:grpSpPr>
            <a:xfrm>
              <a:off x="2172308" y="2034134"/>
              <a:ext cx="537359" cy="177165"/>
              <a:chOff x="2330792" y="2971909"/>
              <a:chExt cx="537359" cy="177165"/>
            </a:xfrm>
          </p:grpSpPr>
          <p:sp>
            <p:nvSpPr>
              <p:cNvPr id="425" name="Rectangle 424"/>
              <p:cNvSpPr/>
              <p:nvPr/>
            </p:nvSpPr>
            <p:spPr>
              <a:xfrm>
                <a:off x="2330792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2509100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2689843" y="2971909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7" name="Group 416"/>
            <p:cNvGrpSpPr/>
            <p:nvPr/>
          </p:nvGrpSpPr>
          <p:grpSpPr>
            <a:xfrm>
              <a:off x="2172678" y="2209976"/>
              <a:ext cx="537359" cy="177165"/>
              <a:chOff x="2330792" y="2971909"/>
              <a:chExt cx="537359" cy="177165"/>
            </a:xfrm>
          </p:grpSpPr>
          <p:sp>
            <p:nvSpPr>
              <p:cNvPr id="422" name="Rectangle 421"/>
              <p:cNvSpPr/>
              <p:nvPr/>
            </p:nvSpPr>
            <p:spPr>
              <a:xfrm>
                <a:off x="2330792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2509100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2689843" y="2971909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8" name="Group 417"/>
            <p:cNvGrpSpPr/>
            <p:nvPr/>
          </p:nvGrpSpPr>
          <p:grpSpPr>
            <a:xfrm>
              <a:off x="2172308" y="2387141"/>
              <a:ext cx="537359" cy="177165"/>
              <a:chOff x="2330792" y="2971909"/>
              <a:chExt cx="537359" cy="177165"/>
            </a:xfrm>
          </p:grpSpPr>
          <p:sp>
            <p:nvSpPr>
              <p:cNvPr id="419" name="Rectangle 418"/>
              <p:cNvSpPr/>
              <p:nvPr/>
            </p:nvSpPr>
            <p:spPr>
              <a:xfrm>
                <a:off x="2330792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2509100" y="2972050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2689843" y="2971909"/>
                <a:ext cx="178308" cy="177024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28" name="Rectangle 427"/>
          <p:cNvSpPr/>
          <p:nvPr/>
        </p:nvSpPr>
        <p:spPr>
          <a:xfrm>
            <a:off x="2280916" y="2519943"/>
            <a:ext cx="174846" cy="17598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381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100265" y="3168225"/>
            <a:ext cx="938077" cy="923197"/>
            <a:chOff x="3138365" y="3028950"/>
            <a:chExt cx="938077" cy="923197"/>
          </a:xfrm>
        </p:grpSpPr>
        <p:sp>
          <p:nvSpPr>
            <p:cNvPr id="429" name="Rectangle 428"/>
            <p:cNvSpPr/>
            <p:nvPr/>
          </p:nvSpPr>
          <p:spPr>
            <a:xfrm>
              <a:off x="3138365" y="3028950"/>
              <a:ext cx="938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A(end,:)</a:t>
              </a:r>
              <a:endParaRPr lang="en-US" dirty="0"/>
            </a:p>
          </p:txBody>
        </p:sp>
        <p:grpSp>
          <p:nvGrpSpPr>
            <p:cNvPr id="430" name="Group 429"/>
            <p:cNvGrpSpPr/>
            <p:nvPr/>
          </p:nvGrpSpPr>
          <p:grpSpPr>
            <a:xfrm>
              <a:off x="3337648" y="3421975"/>
              <a:ext cx="537729" cy="530172"/>
              <a:chOff x="2172308" y="2034134"/>
              <a:chExt cx="537729" cy="530172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grpSp>
            <p:nvGrpSpPr>
              <p:cNvPr id="431" name="Group 430"/>
              <p:cNvGrpSpPr/>
              <p:nvPr/>
            </p:nvGrpSpPr>
            <p:grpSpPr>
              <a:xfrm>
                <a:off x="2172308" y="2034134"/>
                <a:ext cx="537359" cy="177165"/>
                <a:chOff x="2330792" y="2971909"/>
                <a:chExt cx="537359" cy="177165"/>
              </a:xfrm>
            </p:grpSpPr>
            <p:sp>
              <p:nvSpPr>
                <p:cNvPr id="440" name="Rectangle 439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2" name="Rectangle 441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32" name="Group 431"/>
              <p:cNvGrpSpPr/>
              <p:nvPr/>
            </p:nvGrpSpPr>
            <p:grpSpPr>
              <a:xfrm>
                <a:off x="2172678" y="2209976"/>
                <a:ext cx="537359" cy="177165"/>
                <a:chOff x="2330792" y="2971909"/>
                <a:chExt cx="537359" cy="177165"/>
              </a:xfrm>
            </p:grpSpPr>
            <p:sp>
              <p:nvSpPr>
                <p:cNvPr id="437" name="Rectangle 436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33" name="Group 432"/>
              <p:cNvGrpSpPr/>
              <p:nvPr/>
            </p:nvGrpSpPr>
            <p:grpSpPr>
              <a:xfrm>
                <a:off x="2172308" y="2387141"/>
                <a:ext cx="537359" cy="177165"/>
                <a:chOff x="2330792" y="2971909"/>
                <a:chExt cx="537359" cy="177165"/>
              </a:xfrm>
            </p:grpSpPr>
            <p:sp>
              <p:nvSpPr>
                <p:cNvPr id="434" name="Rectangle 43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2689843" y="2971909"/>
                  <a:ext cx="178308" cy="177024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43" name="Rectangle 442"/>
            <p:cNvSpPr/>
            <p:nvPr/>
          </p:nvSpPr>
          <p:spPr>
            <a:xfrm>
              <a:off x="3338018" y="3774841"/>
              <a:ext cx="537359" cy="17730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381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714" y="1733550"/>
            <a:ext cx="2866511" cy="2698601"/>
            <a:chOff x="4648714" y="1909982"/>
            <a:chExt cx="2866511" cy="2698601"/>
          </a:xfrm>
        </p:grpSpPr>
        <p:grpSp>
          <p:nvGrpSpPr>
            <p:cNvPr id="455" name="Group 454"/>
            <p:cNvGrpSpPr/>
            <p:nvPr/>
          </p:nvGrpSpPr>
          <p:grpSpPr>
            <a:xfrm>
              <a:off x="5057052" y="2794818"/>
              <a:ext cx="1427533" cy="1419260"/>
              <a:chOff x="2161840" y="2782560"/>
              <a:chExt cx="1427533" cy="1419260"/>
            </a:xfr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isometricLeftDown"/>
              <a:lightRig rig="threePt" dir="t"/>
            </a:scene3d>
          </p:grpSpPr>
          <p:grpSp>
            <p:nvGrpSpPr>
              <p:cNvPr id="456" name="Group 455"/>
              <p:cNvGrpSpPr/>
              <p:nvPr/>
            </p:nvGrpSpPr>
            <p:grpSpPr>
              <a:xfrm>
                <a:off x="2164134" y="278256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20" name="Rectangle 519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1" name="Rectangle 520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2" name="Rectangle 521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3" name="Rectangle 522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4" name="Rectangle 523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5" name="Rectangle 524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6" name="Rectangle 525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7" name="Rectangle 526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7" name="Group 456"/>
              <p:cNvGrpSpPr/>
              <p:nvPr/>
            </p:nvGrpSpPr>
            <p:grpSpPr>
              <a:xfrm>
                <a:off x="2164007" y="3137384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12" name="Rectangle 511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3" name="Rectangle 512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4" name="Rectangle 513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5" name="Rectangle 514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7" name="Rectangle 516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8" name="Rectangle 517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9" name="Rectangle 518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8" name="Group 457"/>
              <p:cNvGrpSpPr/>
              <p:nvPr/>
            </p:nvGrpSpPr>
            <p:grpSpPr>
              <a:xfrm>
                <a:off x="2163880" y="296036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04" name="Rectangle 50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5" name="Rectangle 50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6" name="Rectangle 505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8" name="Rectangle 507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9" name="Rectangle 508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0" name="Rectangle 509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9" name="Group 458"/>
              <p:cNvGrpSpPr/>
              <p:nvPr/>
            </p:nvGrpSpPr>
            <p:grpSpPr>
              <a:xfrm>
                <a:off x="2162222" y="3315184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496" name="Rectangle 495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8" name="Rectangle 497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9" name="Rectangle 498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0" name="Rectangle 499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1" name="Rectangle 500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2" name="Rectangle 501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3" name="Rectangle 502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60" name="Group 459"/>
              <p:cNvGrpSpPr/>
              <p:nvPr/>
            </p:nvGrpSpPr>
            <p:grpSpPr>
              <a:xfrm>
                <a:off x="2162094" y="3491396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488" name="Rectangle 487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1" name="Rectangle 490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2" name="Rectangle 491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3" name="Rectangle 492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4" name="Rectangle 493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5" name="Rectangle 494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2161967" y="384622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480" name="Rectangle 479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62" name="Group 461"/>
              <p:cNvGrpSpPr/>
              <p:nvPr/>
            </p:nvGrpSpPr>
            <p:grpSpPr>
              <a:xfrm>
                <a:off x="2161840" y="3669196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472" name="Rectangle 471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63" name="Group 462"/>
              <p:cNvGrpSpPr/>
              <p:nvPr/>
            </p:nvGrpSpPr>
            <p:grpSpPr>
              <a:xfrm>
                <a:off x="2163357" y="402402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464" name="Rectangle 46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7" name="Rectangle 466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8" name="Rectangle 467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1" name="Rectangle 470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28" name="Group 527"/>
            <p:cNvGrpSpPr/>
            <p:nvPr/>
          </p:nvGrpSpPr>
          <p:grpSpPr>
            <a:xfrm>
              <a:off x="6087692" y="2796715"/>
              <a:ext cx="1427533" cy="1419260"/>
              <a:chOff x="2161840" y="2782560"/>
              <a:chExt cx="1427533" cy="1419260"/>
            </a:xfr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isometricRightUp"/>
              <a:lightRig rig="threePt" dir="t"/>
            </a:scene3d>
          </p:grpSpPr>
          <p:grpSp>
            <p:nvGrpSpPr>
              <p:cNvPr id="529" name="Group 528"/>
              <p:cNvGrpSpPr/>
              <p:nvPr/>
            </p:nvGrpSpPr>
            <p:grpSpPr>
              <a:xfrm>
                <a:off x="2164134" y="278256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93" name="Rectangle 592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4" name="Rectangle 593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5" name="Rectangle 594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6" name="Rectangle 595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7" name="Rectangle 596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8" name="Rectangle 597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9" name="Rectangle 598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0" name="Rectangle 599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0" name="Group 529"/>
              <p:cNvGrpSpPr/>
              <p:nvPr/>
            </p:nvGrpSpPr>
            <p:grpSpPr>
              <a:xfrm>
                <a:off x="2164007" y="3137384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85" name="Rectangle 584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6" name="Rectangle 585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7" name="Rectangle 586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8" name="Rectangle 587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9" name="Rectangle 588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1" name="Rectangle 590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2" name="Rectangle 591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1" name="Group 530"/>
              <p:cNvGrpSpPr/>
              <p:nvPr/>
            </p:nvGrpSpPr>
            <p:grpSpPr>
              <a:xfrm>
                <a:off x="2163880" y="296036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77" name="Rectangle 576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8" name="Rectangle 577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9" name="Rectangle 578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0" name="Rectangle 579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1" name="Rectangle 580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2" name="Rectangle 581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3" name="Rectangle 582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4" name="Rectangle 583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2" name="Group 531"/>
              <p:cNvGrpSpPr/>
              <p:nvPr/>
            </p:nvGrpSpPr>
            <p:grpSpPr>
              <a:xfrm>
                <a:off x="2162222" y="3315184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69" name="Rectangle 568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0" name="Rectangle 569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1" name="Rectangle 570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2" name="Rectangle 571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3" name="Rectangle 572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4" name="Rectangle 573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5" name="Rectangle 574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6" name="Rectangle 575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3" name="Group 532"/>
              <p:cNvGrpSpPr/>
              <p:nvPr/>
            </p:nvGrpSpPr>
            <p:grpSpPr>
              <a:xfrm>
                <a:off x="2162094" y="3491396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61" name="Rectangle 560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2" name="Rectangle 561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4" name="Rectangle 563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5" name="Rectangle 564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6" name="Rectangle 565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7" name="Rectangle 566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8" name="Rectangle 567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4" name="Group 533"/>
              <p:cNvGrpSpPr/>
              <p:nvPr/>
            </p:nvGrpSpPr>
            <p:grpSpPr>
              <a:xfrm>
                <a:off x="2161967" y="384622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53" name="Rectangle 552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4" name="Rectangle 553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5" name="Rectangle 554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6" name="Rectangle 555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7" name="Rectangle 556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8" name="Rectangle 557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9" name="Rectangle 558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0" name="Rectangle 559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5" name="Group 534"/>
              <p:cNvGrpSpPr/>
              <p:nvPr/>
            </p:nvGrpSpPr>
            <p:grpSpPr>
              <a:xfrm>
                <a:off x="2161840" y="3669196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45" name="Rectangle 544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6" name="Rectangle 545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7" name="Rectangle 546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8" name="Rectangle 547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9" name="Rectangle 548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0" name="Rectangle 549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1" name="Rectangle 550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2" name="Rectangle 551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6" name="Group 535"/>
              <p:cNvGrpSpPr/>
              <p:nvPr/>
            </p:nvGrpSpPr>
            <p:grpSpPr>
              <a:xfrm>
                <a:off x="2163357" y="402402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537" name="Rectangle 536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8" name="Rectangle 537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9" name="Rectangle 538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0" name="Rectangle 539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1" name="Rectangle 540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2" name="Rectangle 541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3" name="Rectangle 542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4" name="Rectangle 543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01" name="Group 600"/>
            <p:cNvGrpSpPr/>
            <p:nvPr/>
          </p:nvGrpSpPr>
          <p:grpSpPr>
            <a:xfrm>
              <a:off x="5574600" y="1909982"/>
              <a:ext cx="1427533" cy="1419260"/>
              <a:chOff x="2161840" y="2782560"/>
              <a:chExt cx="1427533" cy="1419260"/>
            </a:xfr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isometricTopUp"/>
              <a:lightRig rig="threePt" dir="t"/>
            </a:scene3d>
          </p:grpSpPr>
          <p:grpSp>
            <p:nvGrpSpPr>
              <p:cNvPr id="602" name="Group 601"/>
              <p:cNvGrpSpPr/>
              <p:nvPr/>
            </p:nvGrpSpPr>
            <p:grpSpPr>
              <a:xfrm>
                <a:off x="2164134" y="278256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666" name="Rectangle 665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8" name="Rectangle 667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9" name="Rectangle 668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0" name="Rectangle 669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1" name="Rectangle 670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2" name="Rectangle 671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3" name="Rectangle 672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3" name="Group 602"/>
              <p:cNvGrpSpPr/>
              <p:nvPr/>
            </p:nvGrpSpPr>
            <p:grpSpPr>
              <a:xfrm>
                <a:off x="2164007" y="3137384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658" name="Rectangle 657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9" name="Rectangle 658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0" name="Rectangle 659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1" name="Rectangle 660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2" name="Rectangle 661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3" name="Rectangle 662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4" name="Rectangle 663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5" name="Rectangle 664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4" name="Group 603"/>
              <p:cNvGrpSpPr/>
              <p:nvPr/>
            </p:nvGrpSpPr>
            <p:grpSpPr>
              <a:xfrm>
                <a:off x="2163880" y="296036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650" name="Rectangle 649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1" name="Rectangle 650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2" name="Rectangle 651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3" name="Rectangle 652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4" name="Rectangle 653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5" name="Rectangle 654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7" name="Rectangle 656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5" name="Group 604"/>
              <p:cNvGrpSpPr/>
              <p:nvPr/>
            </p:nvGrpSpPr>
            <p:grpSpPr>
              <a:xfrm>
                <a:off x="2162222" y="3315184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642" name="Rectangle 641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8" name="Rectangle 647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9" name="Rectangle 648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6" name="Group 605"/>
              <p:cNvGrpSpPr/>
              <p:nvPr/>
            </p:nvGrpSpPr>
            <p:grpSpPr>
              <a:xfrm>
                <a:off x="2162094" y="3491396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634" name="Rectangle 633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5" name="Rectangle 634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6" name="Rectangle 635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7" name="Rectangle 636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8" name="Rectangle 637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9" name="Rectangle 638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0" name="Rectangle 639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1" name="Rectangle 640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7" name="Group 606"/>
              <p:cNvGrpSpPr/>
              <p:nvPr/>
            </p:nvGrpSpPr>
            <p:grpSpPr>
              <a:xfrm>
                <a:off x="2161967" y="384622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626" name="Rectangle 625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8" name="Rectangle 627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9" name="Rectangle 628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0" name="Rectangle 629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1" name="Rectangle 630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2" name="Rectangle 631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3" name="Rectangle 632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8" name="Group 607"/>
              <p:cNvGrpSpPr/>
              <p:nvPr/>
            </p:nvGrpSpPr>
            <p:grpSpPr>
              <a:xfrm>
                <a:off x="2161840" y="3669196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618" name="Rectangle 617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2" name="Rectangle 621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5" name="Rectangle 624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9" name="Group 608"/>
              <p:cNvGrpSpPr/>
              <p:nvPr/>
            </p:nvGrpSpPr>
            <p:grpSpPr>
              <a:xfrm>
                <a:off x="2163357" y="4024020"/>
                <a:ext cx="1425239" cy="177800"/>
                <a:chOff x="2330792" y="2971909"/>
                <a:chExt cx="1425239" cy="177800"/>
              </a:xfrm>
              <a:grpFill/>
            </p:grpSpPr>
            <p:sp>
              <p:nvSpPr>
                <p:cNvPr id="610" name="Rectangle 609"/>
                <p:cNvSpPr/>
                <p:nvPr/>
              </p:nvSpPr>
              <p:spPr>
                <a:xfrm>
                  <a:off x="2330792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1" name="Rectangle 610"/>
                <p:cNvSpPr/>
                <p:nvPr/>
              </p:nvSpPr>
              <p:spPr>
                <a:xfrm>
                  <a:off x="2509100" y="2972050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2" name="Rectangle 611"/>
                <p:cNvSpPr/>
                <p:nvPr/>
              </p:nvSpPr>
              <p:spPr>
                <a:xfrm>
                  <a:off x="2686668" y="297190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3" name="Rectangle 612"/>
                <p:cNvSpPr/>
                <p:nvPr/>
              </p:nvSpPr>
              <p:spPr>
                <a:xfrm>
                  <a:off x="2864976" y="2972684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>
                  <a:off x="3043539" y="2972685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3221847" y="2972529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>
                  <a:off x="3399415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3577723" y="2971941"/>
                  <a:ext cx="178308" cy="177024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9" name="Rectangle 28"/>
            <p:cNvSpPr/>
            <p:nvPr/>
          </p:nvSpPr>
          <p:spPr>
            <a:xfrm>
              <a:off x="4648714" y="1983624"/>
              <a:ext cx="8162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A(:,:,2)</a:t>
              </a:r>
              <a:endParaRPr lang="en-US" dirty="0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6391275" y="2015700"/>
              <a:ext cx="177568" cy="141770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38100">
                <a:schemeClr val="accent6">
                  <a:satMod val="175000"/>
                  <a:alpha val="40000"/>
                </a:schemeClr>
              </a:glow>
            </a:effectLst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5880558" y="2906642"/>
              <a:ext cx="177568" cy="141770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38100">
                <a:schemeClr val="accent6">
                  <a:satMod val="175000"/>
                  <a:alpha val="40000"/>
                </a:schemeClr>
              </a:glow>
            </a:effectLst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6405564" y="3190875"/>
              <a:ext cx="177568" cy="141770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38100">
                <a:schemeClr val="accent6">
                  <a:satMod val="175000"/>
                  <a:alpha val="40000"/>
                </a:schemeClr>
              </a:glow>
            </a:effectLst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6909032" y="2320500"/>
              <a:ext cx="177568" cy="141770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38100">
                <a:schemeClr val="accent6">
                  <a:satMod val="175000"/>
                  <a:alpha val="40000"/>
                </a:schemeClr>
              </a:glow>
            </a:effectLst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290" name="Rounded Rectangle 289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1" name="Rounded Rectangle 290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2" name="Rounded Rectangle 291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3" name="Rounded Rectangle 292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4" name="Rounded Rectangle 293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33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3470825" y="971550"/>
            <a:ext cx="5486400" cy="5342348"/>
            <a:chOff x="3107269" y="1428750"/>
            <a:chExt cx="5486400" cy="5342348"/>
          </a:xfrm>
        </p:grpSpPr>
        <p:grpSp>
          <p:nvGrpSpPr>
            <p:cNvPr id="47" name="Group 46"/>
            <p:cNvGrpSpPr/>
            <p:nvPr/>
          </p:nvGrpSpPr>
          <p:grpSpPr>
            <a:xfrm>
              <a:off x="3107269" y="1428750"/>
              <a:ext cx="5486400" cy="5342348"/>
              <a:chOff x="4191000" y="1809750"/>
              <a:chExt cx="4114800" cy="40386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6256867" y="1936749"/>
                <a:ext cx="1981200" cy="1905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301068" y="1943098"/>
                <a:ext cx="3937000" cy="3735918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191000" y="1809750"/>
                <a:ext cx="2065867" cy="304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495800" y="3841748"/>
                <a:ext cx="3810000" cy="200660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977469" y="1725102"/>
              <a:ext cx="2412998" cy="2336245"/>
              <a:chOff x="5977469" y="1725102"/>
              <a:chExt cx="2412998" cy="2336245"/>
            </a:xfrm>
          </p:grpSpPr>
          <p:sp>
            <p:nvSpPr>
              <p:cNvPr id="49" name="Multiply 48"/>
              <p:cNvSpPr/>
              <p:nvPr/>
            </p:nvSpPr>
            <p:spPr>
              <a:xfrm>
                <a:off x="6553200" y="2647950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Multiply 49"/>
              <p:cNvSpPr/>
              <p:nvPr/>
            </p:nvSpPr>
            <p:spPr>
              <a:xfrm>
                <a:off x="6553200" y="3040424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Multiply 50"/>
              <p:cNvSpPr/>
              <p:nvPr/>
            </p:nvSpPr>
            <p:spPr>
              <a:xfrm>
                <a:off x="8001000" y="1962150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Multiply 51"/>
              <p:cNvSpPr/>
              <p:nvPr/>
            </p:nvSpPr>
            <p:spPr>
              <a:xfrm>
                <a:off x="7391400" y="1799834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Multiply 52"/>
              <p:cNvSpPr/>
              <p:nvPr/>
            </p:nvSpPr>
            <p:spPr>
              <a:xfrm>
                <a:off x="7543800" y="2561166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Multiply 53"/>
              <p:cNvSpPr/>
              <p:nvPr/>
            </p:nvSpPr>
            <p:spPr>
              <a:xfrm>
                <a:off x="7055558" y="2632353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Multiply 54"/>
              <p:cNvSpPr/>
              <p:nvPr/>
            </p:nvSpPr>
            <p:spPr>
              <a:xfrm>
                <a:off x="5977469" y="1967831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Multiply 55"/>
              <p:cNvSpPr/>
              <p:nvPr/>
            </p:nvSpPr>
            <p:spPr>
              <a:xfrm>
                <a:off x="6477000" y="2266950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Multiply 56"/>
              <p:cNvSpPr/>
              <p:nvPr/>
            </p:nvSpPr>
            <p:spPr>
              <a:xfrm>
                <a:off x="7391400" y="3420116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Multiply 57"/>
              <p:cNvSpPr/>
              <p:nvPr/>
            </p:nvSpPr>
            <p:spPr>
              <a:xfrm>
                <a:off x="6781800" y="3509796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Multiply 58"/>
              <p:cNvSpPr/>
              <p:nvPr/>
            </p:nvSpPr>
            <p:spPr>
              <a:xfrm>
                <a:off x="7840133" y="3605846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Multiply 59"/>
              <p:cNvSpPr/>
              <p:nvPr/>
            </p:nvSpPr>
            <p:spPr>
              <a:xfrm>
                <a:off x="7848600" y="3095569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Multiply 60"/>
              <p:cNvSpPr/>
              <p:nvPr/>
            </p:nvSpPr>
            <p:spPr>
              <a:xfrm>
                <a:off x="8238067" y="2703003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Multiply 61"/>
              <p:cNvSpPr/>
              <p:nvPr/>
            </p:nvSpPr>
            <p:spPr>
              <a:xfrm>
                <a:off x="7620000" y="2051829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Multiply 62"/>
              <p:cNvSpPr/>
              <p:nvPr/>
            </p:nvSpPr>
            <p:spPr>
              <a:xfrm>
                <a:off x="7131758" y="2102539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Multiply 63"/>
              <p:cNvSpPr/>
              <p:nvPr/>
            </p:nvSpPr>
            <p:spPr>
              <a:xfrm>
                <a:off x="6129869" y="3449212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Multiply 64"/>
              <p:cNvSpPr/>
              <p:nvPr/>
            </p:nvSpPr>
            <p:spPr>
              <a:xfrm>
                <a:off x="6129869" y="2871000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Multiply 65"/>
              <p:cNvSpPr/>
              <p:nvPr/>
            </p:nvSpPr>
            <p:spPr>
              <a:xfrm>
                <a:off x="6324600" y="3867150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Multiply 66"/>
              <p:cNvSpPr/>
              <p:nvPr/>
            </p:nvSpPr>
            <p:spPr>
              <a:xfrm>
                <a:off x="7106358" y="3855898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Multiply 67"/>
              <p:cNvSpPr/>
              <p:nvPr/>
            </p:nvSpPr>
            <p:spPr>
              <a:xfrm>
                <a:off x="7055558" y="3052476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Multiply 68"/>
              <p:cNvSpPr/>
              <p:nvPr/>
            </p:nvSpPr>
            <p:spPr>
              <a:xfrm>
                <a:off x="7391400" y="2904867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Multiply 69"/>
              <p:cNvSpPr/>
              <p:nvPr/>
            </p:nvSpPr>
            <p:spPr>
              <a:xfrm>
                <a:off x="6587067" y="1809101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Multiply 70"/>
              <p:cNvSpPr/>
              <p:nvPr/>
            </p:nvSpPr>
            <p:spPr>
              <a:xfrm>
                <a:off x="7620000" y="3893350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Multiply 71"/>
              <p:cNvSpPr/>
              <p:nvPr/>
            </p:nvSpPr>
            <p:spPr>
              <a:xfrm>
                <a:off x="8153400" y="2279803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Multiply 72"/>
              <p:cNvSpPr/>
              <p:nvPr/>
            </p:nvSpPr>
            <p:spPr>
              <a:xfrm>
                <a:off x="7840133" y="1725102"/>
                <a:ext cx="152400" cy="16799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28600" y="2305050"/>
            <a:ext cx="5755573" cy="843786"/>
          </a:xfrm>
          <a:prstGeom prst="rect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Easy GPU Acceleration of M code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42875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20e6;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%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20 million random samples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grand(1,n);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grand(1,n);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distance_to_origin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sqrt( X.*X + Y.*Y );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is_inside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(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distance_to_origin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&lt;= 1);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pi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4 * sum(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is_inside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/ n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7" name="Rounded Rectangle 6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725365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 GPU-specific stuff involved (no kernels, no threads, no blocks, just regular </a:t>
            </a:r>
            <a:r>
              <a:rPr lang="en-US" sz="3200" dirty="0" smtClean="0">
                <a:solidFill>
                  <a:schemeClr val="bg1"/>
                </a:solidFill>
              </a:rPr>
              <a:t>M code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“Very little recoding was needed to promote our Lattice Boltzmann Model code to run on the GPU.” –Dr. Kevin Tubbs, </a:t>
            </a:r>
            <a:r>
              <a:rPr lang="en-US" sz="2000" dirty="0">
                <a:solidFill>
                  <a:schemeClr val="bg1"/>
                </a:solidFill>
              </a:rPr>
              <a:t>HPTi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09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Easy GPU Acceleration of M code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8" name="Rounded Rectangle 7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53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GFOR – Parallel FOR-loop for GPUs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162051"/>
            <a:ext cx="8229600" cy="339447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Like a normal FOR-loop, but faster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8487" y="1989335"/>
            <a:ext cx="4841207" cy="1203097"/>
            <a:chOff x="2028487" y="1989335"/>
            <a:chExt cx="4841207" cy="1203097"/>
          </a:xfrm>
        </p:grpSpPr>
        <p:sp>
          <p:nvSpPr>
            <p:cNvPr id="4" name="Rectangle 3"/>
            <p:cNvSpPr/>
            <p:nvPr/>
          </p:nvSpPr>
          <p:spPr>
            <a:xfrm>
              <a:off x="2028487" y="2389445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nn-NO" b="1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for</a:t>
              </a:r>
              <a:r>
                <a:rPr lang="nn-NO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nn-NO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 </a:t>
              </a:r>
              <a:r>
                <a:rPr lang="nn-NO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= </a:t>
              </a:r>
              <a:r>
                <a:rPr lang="nn-NO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1:3</a:t>
              </a:r>
              <a:endParaRPr lang="nn-NO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   C(:,:,i</a:t>
              </a:r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) =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A(:,:,i) * B;</a:t>
              </a:r>
              <a:endPara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5400000">
              <a:off x="1466243" y="2558881"/>
              <a:ext cx="1203095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52312" y="1989335"/>
              <a:ext cx="47173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>
                      <a:lumMod val="90000"/>
                    </a:schemeClr>
                  </a:solidFill>
                </a:rPr>
                <a:t>Regular FOR-loop (3 serial kernel launches)</a:t>
              </a:r>
              <a:endParaRPr lang="en-US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28487" y="3645376"/>
            <a:ext cx="4932613" cy="1136173"/>
            <a:chOff x="2028487" y="3645376"/>
            <a:chExt cx="4932613" cy="1136173"/>
          </a:xfrm>
        </p:grpSpPr>
        <p:sp>
          <p:nvSpPr>
            <p:cNvPr id="5" name="Rectangle 4"/>
            <p:cNvSpPr/>
            <p:nvPr/>
          </p:nvSpPr>
          <p:spPr>
            <a:xfrm>
              <a:off x="2028487" y="3982817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gfor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 = 1:3</a:t>
              </a:r>
              <a:endPara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   C(:,:,</a:t>
              </a:r>
              <a:r>
                <a:rPr lang="en-US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i) = </a:t>
              </a:r>
              <a:r>
                <a:rPr lang="en-US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A(:,:,i) * B;</a:t>
              </a:r>
              <a:endPara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 rot="5400000">
              <a:off x="1499704" y="4181459"/>
              <a:ext cx="1136173" cy="6400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61837" y="3645376"/>
              <a:ext cx="47992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>
                      <a:lumMod val="90000"/>
                    </a:schemeClr>
                  </a:solidFill>
                </a:rPr>
                <a:t>Parallel GPU FOR-loop (only </a:t>
              </a:r>
              <a:r>
                <a:rPr lang="en-US" sz="2000" b="1" dirty="0" smtClean="0">
                  <a:solidFill>
                    <a:schemeClr val="bg2">
                      <a:lumMod val="90000"/>
                    </a:schemeClr>
                  </a:solidFill>
                </a:rPr>
                <a:t>1</a:t>
              </a:r>
              <a:r>
                <a:rPr lang="en-US" sz="2000" dirty="0" smtClean="0">
                  <a:solidFill>
                    <a:schemeClr val="bg2">
                      <a:lumMod val="90000"/>
                    </a:schemeClr>
                  </a:solidFill>
                </a:rPr>
                <a:t> kernel launch)</a:t>
              </a:r>
              <a:endParaRPr lang="en-US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88211" y="4159148"/>
            <a:ext cx="2417589" cy="698997"/>
            <a:chOff x="6216944" y="4159148"/>
            <a:chExt cx="2417589" cy="698997"/>
          </a:xfrm>
        </p:grpSpPr>
        <p:sp>
          <p:nvSpPr>
            <p:cNvPr id="11" name="Rounded Rectangle 10"/>
            <p:cNvSpPr/>
            <p:nvPr/>
          </p:nvSpPr>
          <p:spPr>
            <a:xfrm rot="-4080000">
              <a:off x="8251275" y="4474887"/>
              <a:ext cx="698997" cy="675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 rot="-1620000">
              <a:off x="7503897" y="4623275"/>
              <a:ext cx="698997" cy="64008"/>
            </a:xfrm>
            <a:prstGeom prst="roundRect">
              <a:avLst/>
            </a:prstGeom>
            <a:solidFill>
              <a:srgbClr val="E4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 rot="-1020000">
              <a:off x="6986503" y="4671042"/>
              <a:ext cx="698997" cy="65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 rot="-2700000">
              <a:off x="7924644" y="4541965"/>
              <a:ext cx="698997" cy="6589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216944" y="4772563"/>
              <a:ext cx="698997" cy="727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1835</Words>
  <Application>Microsoft Office PowerPoint</Application>
  <PresentationFormat>On-screen Show (16:9)</PresentationFormat>
  <Paragraphs>392</Paragraphs>
  <Slides>37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Outline</vt:lpstr>
      <vt:lpstr>Easy GPU Acceleration of M code</vt:lpstr>
      <vt:lpstr>Matrix Types</vt:lpstr>
      <vt:lpstr>Matrix Types: ND Support</vt:lpstr>
      <vt:lpstr>Matrix Types: Easy Manipulation</vt:lpstr>
      <vt:lpstr>Easy GPU Acceleration of M code</vt:lpstr>
      <vt:lpstr>PowerPoint Presentation</vt:lpstr>
      <vt:lpstr>GFOR – Parallel FOR-loop for GPUs</vt:lpstr>
      <vt:lpstr>Example:  Matrix Multiply</vt:lpstr>
      <vt:lpstr>Example:  Matrix Multiply</vt:lpstr>
      <vt:lpstr>Example:  Matrix Multiply</vt:lpstr>
      <vt:lpstr>Example:  Matrix Multiply</vt:lpstr>
      <vt:lpstr>Example:  Matrix Multiply</vt:lpstr>
      <vt:lpstr>Example:  Summing over Columns</vt:lpstr>
      <vt:lpstr>Easy Multi GPU Scaling</vt:lpstr>
      <vt:lpstr>Technology Stack</vt:lpstr>
      <vt:lpstr>PowerPoint Presentation</vt:lpstr>
      <vt:lpstr>Automated Optimizations</vt:lpstr>
      <vt:lpstr>Automated Optimizations</vt:lpstr>
      <vt:lpstr>Compare versus PCT</vt:lpstr>
      <vt:lpstr>Compare versus PCT</vt:lpstr>
      <vt:lpstr>Compare versus PCT</vt:lpstr>
      <vt:lpstr>Jacket has 10X more functions…</vt:lpstr>
      <vt:lpstr>Easy To Maintain</vt:lpstr>
      <vt:lpstr>New in Jacket 2.1: Optimization</vt:lpstr>
      <vt:lpstr>Sparse Roadmap</vt:lpstr>
      <vt:lpstr>Move to C/C++, Fortran, or Python</vt:lpstr>
      <vt:lpstr>ArrayFire Example (C++)</vt:lpstr>
      <vt:lpstr>Case Studies</vt:lpstr>
      <vt:lpstr>Case Study:  Australian Brokerage</vt:lpstr>
      <vt:lpstr>Case Study:  Australian Brokerage</vt:lpstr>
      <vt:lpstr>Case Study:  Koch Industries</vt:lpstr>
      <vt:lpstr>Case Study:  Bank of America</vt:lpstr>
      <vt:lpstr>Automotive Trader Example</vt:lpstr>
      <vt:lpstr>Demos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accelereyes</dc:creator>
  <cp:lastModifiedBy>Scott</cp:lastModifiedBy>
  <cp:revision>92</cp:revision>
  <dcterms:created xsi:type="dcterms:W3CDTF">2011-06-27T14:24:37Z</dcterms:created>
  <dcterms:modified xsi:type="dcterms:W3CDTF">2012-03-15T18:53:45Z</dcterms:modified>
</cp:coreProperties>
</file>